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61" r:id="rId3"/>
    <p:sldId id="295" r:id="rId4"/>
    <p:sldId id="259" r:id="rId5"/>
    <p:sldId id="260" r:id="rId6"/>
    <p:sldId id="263" r:id="rId7"/>
    <p:sldId id="265" r:id="rId8"/>
    <p:sldId id="266" r:id="rId9"/>
    <p:sldId id="267" r:id="rId10"/>
    <p:sldId id="268" r:id="rId11"/>
    <p:sldId id="269" r:id="rId12"/>
    <p:sldId id="271" r:id="rId13"/>
    <p:sldId id="272" r:id="rId14"/>
    <p:sldId id="273" r:id="rId15"/>
    <p:sldId id="274" r:id="rId16"/>
    <p:sldId id="275" r:id="rId17"/>
    <p:sldId id="276" r:id="rId18"/>
    <p:sldId id="277" r:id="rId19"/>
    <p:sldId id="278" r:id="rId20"/>
    <p:sldId id="280" r:id="rId21"/>
    <p:sldId id="281" r:id="rId22"/>
    <p:sldId id="282" r:id="rId23"/>
    <p:sldId id="283" r:id="rId24"/>
    <p:sldId id="284" r:id="rId25"/>
    <p:sldId id="285" r:id="rId26"/>
    <p:sldId id="286" r:id="rId27"/>
    <p:sldId id="287" r:id="rId28"/>
    <p:sldId id="289" r:id="rId29"/>
    <p:sldId id="290" r:id="rId30"/>
    <p:sldId id="291" r:id="rId31"/>
    <p:sldId id="293" r:id="rId32"/>
    <p:sldId id="294"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86391B-0C3C-405A-AE5D-914A9A7AC324}" type="doc">
      <dgm:prSet loTypeId="urn:microsoft.com/office/officeart/2005/8/layout/pList1" loCatId="list" qsTypeId="urn:microsoft.com/office/officeart/2005/8/quickstyle/simple1" qsCatId="simple" csTypeId="urn:microsoft.com/office/officeart/2005/8/colors/accent1_2" csCatId="accent1" phldr="1"/>
      <dgm:spPr/>
    </dgm:pt>
    <dgm:pt modelId="{04F22765-5ECA-492D-8826-F1BCEFAB3220}">
      <dgm:prSet phldrT="[Текст]" custT="1"/>
      <dgm:spPr/>
      <dgm:t>
        <a:bodyPr/>
        <a:lstStyle/>
        <a:p>
          <a:r>
            <a:rPr lang="ru-RU" sz="3500" dirty="0" smtClean="0"/>
            <a:t>Духовно – нравственное воспитание детей старшего дошкольного возраста через ознакомление с жизнью святого преподобного Сергия Радонежского</a:t>
          </a:r>
        </a:p>
        <a:p>
          <a:r>
            <a:rPr lang="ru-RU" sz="2000" dirty="0" smtClean="0"/>
            <a:t>Презентация опыта работы воспитателя МДОУ «Солнышко» Ананьевой Е.П.</a:t>
          </a:r>
        </a:p>
        <a:p>
          <a:r>
            <a:rPr lang="ru-RU" sz="2000" dirty="0" smtClean="0"/>
            <a:t>п. Жарковский</a:t>
          </a:r>
        </a:p>
        <a:p>
          <a:endParaRPr lang="ru-RU" sz="3500" dirty="0"/>
        </a:p>
      </dgm:t>
    </dgm:pt>
    <dgm:pt modelId="{A47B9F31-A2DE-4124-86F9-954FA7D5C5D2}" type="parTrans" cxnId="{130A2F1E-0795-436E-94CA-9528870C762F}">
      <dgm:prSet/>
      <dgm:spPr/>
      <dgm:t>
        <a:bodyPr/>
        <a:lstStyle/>
        <a:p>
          <a:endParaRPr lang="ru-RU"/>
        </a:p>
      </dgm:t>
    </dgm:pt>
    <dgm:pt modelId="{91E0C63D-63DE-4758-B8C9-4819B6C73588}" type="sibTrans" cxnId="{130A2F1E-0795-436E-94CA-9528870C762F}">
      <dgm:prSet/>
      <dgm:spPr/>
      <dgm:t>
        <a:bodyPr/>
        <a:lstStyle/>
        <a:p>
          <a:endParaRPr lang="ru-RU"/>
        </a:p>
      </dgm:t>
    </dgm:pt>
    <dgm:pt modelId="{B80FB717-B94E-4214-84DF-9BD8310222F8}" type="pres">
      <dgm:prSet presAssocID="{D486391B-0C3C-405A-AE5D-914A9A7AC324}" presName="Name0" presStyleCnt="0">
        <dgm:presLayoutVars>
          <dgm:dir/>
          <dgm:resizeHandles val="exact"/>
        </dgm:presLayoutVars>
      </dgm:prSet>
      <dgm:spPr/>
    </dgm:pt>
    <dgm:pt modelId="{A3CACF05-4E5F-40A8-97EF-1B003DFD4EA8}" type="pres">
      <dgm:prSet presAssocID="{04F22765-5ECA-492D-8826-F1BCEFAB3220}" presName="compNode" presStyleCnt="0"/>
      <dgm:spPr/>
    </dgm:pt>
    <dgm:pt modelId="{6F283C14-F04A-405C-932B-760933BC3579}" type="pres">
      <dgm:prSet presAssocID="{04F22765-5ECA-492D-8826-F1BCEFAB3220}" presName="pictRect" presStyleLbl="node1" presStyleIdx="0" presStyleCnt="1" custScaleX="1079838" custScaleY="113896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9000" r="-9000"/>
          </a:stretch>
        </a:blipFill>
      </dgm:spPr>
      <dgm:t>
        <a:bodyPr/>
        <a:lstStyle/>
        <a:p>
          <a:endParaRPr lang="ru-RU"/>
        </a:p>
      </dgm:t>
    </dgm:pt>
    <dgm:pt modelId="{04E2E04B-EEB4-4355-9AC1-3091F2403427}" type="pres">
      <dgm:prSet presAssocID="{04F22765-5ECA-492D-8826-F1BCEFAB3220}" presName="textRect" presStyleLbl="revTx" presStyleIdx="0" presStyleCnt="1" custScaleX="751967" custScaleY="1825549">
        <dgm:presLayoutVars>
          <dgm:bulletEnabled val="1"/>
        </dgm:presLayoutVars>
      </dgm:prSet>
      <dgm:spPr/>
      <dgm:t>
        <a:bodyPr/>
        <a:lstStyle/>
        <a:p>
          <a:endParaRPr lang="ru-RU"/>
        </a:p>
      </dgm:t>
    </dgm:pt>
  </dgm:ptLst>
  <dgm:cxnLst>
    <dgm:cxn modelId="{681BE516-D9B4-4073-B81B-EB607A3915D1}" type="presOf" srcId="{D486391B-0C3C-405A-AE5D-914A9A7AC324}" destId="{B80FB717-B94E-4214-84DF-9BD8310222F8}" srcOrd="0" destOrd="0" presId="urn:microsoft.com/office/officeart/2005/8/layout/pList1"/>
    <dgm:cxn modelId="{319DDA08-C2E2-4AC3-8654-2059C89D0FB7}" type="presOf" srcId="{04F22765-5ECA-492D-8826-F1BCEFAB3220}" destId="{04E2E04B-EEB4-4355-9AC1-3091F2403427}" srcOrd="0" destOrd="0" presId="urn:microsoft.com/office/officeart/2005/8/layout/pList1"/>
    <dgm:cxn modelId="{130A2F1E-0795-436E-94CA-9528870C762F}" srcId="{D486391B-0C3C-405A-AE5D-914A9A7AC324}" destId="{04F22765-5ECA-492D-8826-F1BCEFAB3220}" srcOrd="0" destOrd="0" parTransId="{A47B9F31-A2DE-4124-86F9-954FA7D5C5D2}" sibTransId="{91E0C63D-63DE-4758-B8C9-4819B6C73588}"/>
    <dgm:cxn modelId="{B2A215CA-D417-4928-8ACD-31BAD6BCC393}" type="presParOf" srcId="{B80FB717-B94E-4214-84DF-9BD8310222F8}" destId="{A3CACF05-4E5F-40A8-97EF-1B003DFD4EA8}" srcOrd="0" destOrd="0" presId="urn:microsoft.com/office/officeart/2005/8/layout/pList1"/>
    <dgm:cxn modelId="{A3A61E86-FEE2-4664-9667-ED4B07A078A8}" type="presParOf" srcId="{A3CACF05-4E5F-40A8-97EF-1B003DFD4EA8}" destId="{6F283C14-F04A-405C-932B-760933BC3579}" srcOrd="0" destOrd="0" presId="urn:microsoft.com/office/officeart/2005/8/layout/pList1"/>
    <dgm:cxn modelId="{0BA619B0-3C3C-4790-A5E4-BBF4582EF9CE}" type="presParOf" srcId="{A3CACF05-4E5F-40A8-97EF-1B003DFD4EA8}" destId="{04E2E04B-EEB4-4355-9AC1-3091F2403427}"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83C14-F04A-405C-932B-760933BC3579}">
      <dsp:nvSpPr>
        <dsp:cNvPr id="0" name=""/>
        <dsp:cNvSpPr/>
      </dsp:nvSpPr>
      <dsp:spPr>
        <a:xfrm>
          <a:off x="1229031" y="2835"/>
          <a:ext cx="9581537" cy="6963163"/>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9000" r="-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E2E04B-EEB4-4355-9AC1-3091F2403427}">
      <dsp:nvSpPr>
        <dsp:cNvPr id="0" name=""/>
        <dsp:cNvSpPr/>
      </dsp:nvSpPr>
      <dsp:spPr>
        <a:xfrm>
          <a:off x="2683651" y="949903"/>
          <a:ext cx="6672297" cy="6009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lvl="0" algn="ctr" defTabSz="1555750">
            <a:lnSpc>
              <a:spcPct val="90000"/>
            </a:lnSpc>
            <a:spcBef>
              <a:spcPct val="0"/>
            </a:spcBef>
            <a:spcAft>
              <a:spcPct val="35000"/>
            </a:spcAft>
          </a:pPr>
          <a:r>
            <a:rPr lang="ru-RU" sz="3500" kern="1200" dirty="0" smtClean="0"/>
            <a:t>Духовно – нравственное воспитание детей старшего дошкольного возраста через ознакомление с жизнью святого преподобного Сергия Радонежского</a:t>
          </a:r>
        </a:p>
        <a:p>
          <a:pPr lvl="0" algn="ctr" defTabSz="1555750">
            <a:lnSpc>
              <a:spcPct val="90000"/>
            </a:lnSpc>
            <a:spcBef>
              <a:spcPct val="0"/>
            </a:spcBef>
            <a:spcAft>
              <a:spcPct val="35000"/>
            </a:spcAft>
          </a:pPr>
          <a:r>
            <a:rPr lang="ru-RU" sz="2000" kern="1200" dirty="0" smtClean="0"/>
            <a:t>Презентация опыта работы воспитателя МДОУ «Солнышко» Ананьевой Е.П.</a:t>
          </a:r>
        </a:p>
        <a:p>
          <a:pPr lvl="0" algn="ctr" defTabSz="1555750">
            <a:lnSpc>
              <a:spcPct val="90000"/>
            </a:lnSpc>
            <a:spcBef>
              <a:spcPct val="0"/>
            </a:spcBef>
            <a:spcAft>
              <a:spcPct val="35000"/>
            </a:spcAft>
          </a:pPr>
          <a:r>
            <a:rPr lang="ru-RU" sz="2000" kern="1200" dirty="0" smtClean="0"/>
            <a:t>п. Жарковский</a:t>
          </a:r>
        </a:p>
        <a:p>
          <a:pPr lvl="0" algn="ctr" defTabSz="1555750">
            <a:lnSpc>
              <a:spcPct val="90000"/>
            </a:lnSpc>
            <a:spcBef>
              <a:spcPct val="0"/>
            </a:spcBef>
            <a:spcAft>
              <a:spcPct val="35000"/>
            </a:spcAft>
          </a:pPr>
          <a:endParaRPr lang="ru-RU" sz="3500" kern="1200" dirty="0"/>
        </a:p>
      </dsp:txBody>
      <dsp:txXfrm>
        <a:off x="2683651" y="949903"/>
        <a:ext cx="6672297" cy="6009578"/>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C6704-18BC-429A-BEBA-53356AD8A8BF}" type="datetimeFigureOut">
              <a:rPr lang="ru-RU" smtClean="0"/>
              <a:t>01.12.2022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7BC7C-FD48-4F7B-9424-02CB1D749CB4}" type="slidenum">
              <a:rPr lang="ru-RU" smtClean="0"/>
              <a:t>‹#›</a:t>
            </a:fld>
            <a:endParaRPr lang="ru-RU"/>
          </a:p>
        </p:txBody>
      </p:sp>
    </p:spTree>
    <p:extLst>
      <p:ext uri="{BB962C8B-B14F-4D97-AF65-F5344CB8AC3E}">
        <p14:creationId xmlns:p14="http://schemas.microsoft.com/office/powerpoint/2010/main" val="255431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AF62411-B946-4C21-9880-1E2244BA4562}" type="slidenum">
              <a:rPr lang="ru-RU" smtClean="0"/>
              <a:t>32</a:t>
            </a:fld>
            <a:endParaRPr lang="ru-RU"/>
          </a:p>
        </p:txBody>
      </p:sp>
    </p:spTree>
    <p:extLst>
      <p:ext uri="{BB962C8B-B14F-4D97-AF65-F5344CB8AC3E}">
        <p14:creationId xmlns:p14="http://schemas.microsoft.com/office/powerpoint/2010/main" val="95962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2C98351-4478-4777-9D40-1BF8F256BA6B}" type="datetimeFigureOut">
              <a:rPr lang="ru-RU" smtClean="0"/>
              <a:t>01.12.2022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172564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2C98351-4478-4777-9D40-1BF8F256BA6B}" type="datetimeFigureOut">
              <a:rPr lang="ru-RU" smtClean="0"/>
              <a:t>01.12.2022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2321472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2C98351-4478-4777-9D40-1BF8F256BA6B}" type="datetimeFigureOut">
              <a:rPr lang="ru-RU" smtClean="0"/>
              <a:t>01.12.2022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D4BD88-9FA1-433A-8CC0-9048F7B29665}"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36746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2C98351-4478-4777-9D40-1BF8F256BA6B}" type="datetimeFigureOut">
              <a:rPr lang="ru-RU" smtClean="0"/>
              <a:t>01.12.2022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3166104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2C98351-4478-4777-9D40-1BF8F256BA6B}" type="datetimeFigureOut">
              <a:rPr lang="ru-RU" smtClean="0"/>
              <a:t>01.12.2022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D4BD88-9FA1-433A-8CC0-9048F7B29665}"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32066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2C98351-4478-4777-9D40-1BF8F256BA6B}" type="datetimeFigureOut">
              <a:rPr lang="ru-RU" smtClean="0"/>
              <a:t>01.12.2022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2710811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2C98351-4478-4777-9D40-1BF8F256BA6B}" type="datetimeFigureOut">
              <a:rPr lang="ru-RU" smtClean="0"/>
              <a:t>01.12.2022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1405819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2C98351-4478-4777-9D40-1BF8F256BA6B}" type="datetimeFigureOut">
              <a:rPr lang="ru-RU" smtClean="0"/>
              <a:t>01.12.2022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3266941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2C98351-4478-4777-9D40-1BF8F256BA6B}" type="datetimeFigureOut">
              <a:rPr lang="ru-RU" smtClean="0"/>
              <a:t>01.12.2022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151805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2C98351-4478-4777-9D40-1BF8F256BA6B}" type="datetimeFigureOut">
              <a:rPr lang="ru-RU" smtClean="0"/>
              <a:t>01.12.2022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2007875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2C98351-4478-4777-9D40-1BF8F256BA6B}" type="datetimeFigureOut">
              <a:rPr lang="ru-RU" smtClean="0"/>
              <a:t>01.12.2022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3034875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2C98351-4478-4777-9D40-1BF8F256BA6B}" type="datetimeFigureOut">
              <a:rPr lang="ru-RU" smtClean="0"/>
              <a:t>01.12.2022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308740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2C98351-4478-4777-9D40-1BF8F256BA6B}" type="datetimeFigureOut">
              <a:rPr lang="ru-RU" smtClean="0"/>
              <a:t>01.12.2022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243753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C98351-4478-4777-9D40-1BF8F256BA6B}" type="datetimeFigureOut">
              <a:rPr lang="ru-RU" smtClean="0"/>
              <a:t>01.12.2022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2057763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E2C98351-4478-4777-9D40-1BF8F256BA6B}" type="datetimeFigureOut">
              <a:rPr lang="ru-RU" smtClean="0"/>
              <a:t>01.12.2022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844688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2C98351-4478-4777-9D40-1BF8F256BA6B}" type="datetimeFigureOut">
              <a:rPr lang="ru-RU" smtClean="0"/>
              <a:t>01.12.2022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0D4BD88-9FA1-433A-8CC0-9048F7B29665}" type="slidenum">
              <a:rPr lang="ru-RU" smtClean="0"/>
              <a:t>‹#›</a:t>
            </a:fld>
            <a:endParaRPr lang="ru-RU"/>
          </a:p>
        </p:txBody>
      </p:sp>
    </p:spTree>
    <p:extLst>
      <p:ext uri="{BB962C8B-B14F-4D97-AF65-F5344CB8AC3E}">
        <p14:creationId xmlns:p14="http://schemas.microsoft.com/office/powerpoint/2010/main" val="195942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2C98351-4478-4777-9D40-1BF8F256BA6B}" type="datetimeFigureOut">
              <a:rPr lang="ru-RU" smtClean="0"/>
              <a:t>01.12.2022</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0D4BD88-9FA1-433A-8CC0-9048F7B29665}" type="slidenum">
              <a:rPr lang="ru-RU" smtClean="0"/>
              <a:t>‹#›</a:t>
            </a:fld>
            <a:endParaRPr lang="ru-RU"/>
          </a:p>
        </p:txBody>
      </p:sp>
    </p:spTree>
    <p:extLst>
      <p:ext uri="{BB962C8B-B14F-4D97-AF65-F5344CB8AC3E}">
        <p14:creationId xmlns:p14="http://schemas.microsoft.com/office/powerpoint/2010/main" val="2220781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litra.ru/fullwork/get/woid/00033601189522382784/" TargetMode="External"/><Relationship Id="rId2" Type="http://schemas.openxmlformats.org/officeDocument/2006/relationships/hyperlink" Target="https://ok.ru/video/12441225933" TargetMode="Externa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graphicFrame>
        <p:nvGraphicFramePr>
          <p:cNvPr id="5" name="Схема 4"/>
          <p:cNvGraphicFramePr/>
          <p:nvPr>
            <p:extLst>
              <p:ext uri="{D42A27DB-BD31-4B8C-83A1-F6EECF244321}">
                <p14:modId xmlns:p14="http://schemas.microsoft.com/office/powerpoint/2010/main" val="3830027041"/>
              </p:ext>
            </p:extLst>
          </p:nvPr>
        </p:nvGraphicFramePr>
        <p:xfrm>
          <a:off x="0" y="0"/>
          <a:ext cx="12039600" cy="6968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4307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0328" y="609600"/>
            <a:ext cx="9310254" cy="1320800"/>
          </a:xfrm>
        </p:spPr>
        <p:txBody>
          <a:bodyPr>
            <a:normAutofit fontScale="90000"/>
          </a:bodyPr>
          <a:lstStyle/>
          <a:p>
            <a:r>
              <a:rPr lang="ru-RU" sz="2700" dirty="0">
                <a:solidFill>
                  <a:schemeClr val="tx1"/>
                </a:solidFill>
                <a:latin typeface="Trebuchet MS" panose="020B0603020202020204" pitchFamily="34" charset="0"/>
                <a:cs typeface="Times New Roman" panose="02020603050405020304" pitchFamily="18" charset="0"/>
              </a:rPr>
              <a:t>Добрые дети всегда послушны родителям и охотно им помогают. Ребята </a:t>
            </a:r>
            <a:r>
              <a:rPr lang="ru-RU" sz="2700" dirty="0" smtClean="0">
                <a:solidFill>
                  <a:schemeClr val="tx1"/>
                </a:solidFill>
                <a:latin typeface="Trebuchet MS" panose="020B0603020202020204" pitchFamily="34" charset="0"/>
                <a:cs typeface="Times New Roman" panose="02020603050405020304" pitchFamily="18" charset="0"/>
              </a:rPr>
              <a:t>рассказывают </a:t>
            </a:r>
            <a:r>
              <a:rPr lang="ru-RU" sz="2700" dirty="0">
                <a:solidFill>
                  <a:schemeClr val="tx1"/>
                </a:solidFill>
                <a:latin typeface="Trebuchet MS" panose="020B0603020202020204" pitchFamily="34" charset="0"/>
                <a:cs typeface="Times New Roman" panose="02020603050405020304" pitchFamily="18" charset="0"/>
              </a:rPr>
              <a:t>про свою семью, о том, как они заботятся о </a:t>
            </a:r>
            <a:r>
              <a:rPr lang="ru-RU" sz="2700" dirty="0" smtClean="0">
                <a:solidFill>
                  <a:schemeClr val="tx1"/>
                </a:solidFill>
                <a:latin typeface="Trebuchet MS" panose="020B0603020202020204" pitchFamily="34" charset="0"/>
                <a:cs typeface="Times New Roman" panose="02020603050405020304" pitchFamily="18" charset="0"/>
              </a:rPr>
              <a:t>своих </a:t>
            </a:r>
            <a:r>
              <a:rPr lang="ru-RU" sz="2700" dirty="0">
                <a:solidFill>
                  <a:schemeClr val="tx1"/>
                </a:solidFill>
                <a:latin typeface="Trebuchet MS" panose="020B0603020202020204" pitchFamily="34" charset="0"/>
                <a:cs typeface="Times New Roman" panose="02020603050405020304" pitchFamily="18" charset="0"/>
              </a:rPr>
              <a:t>родителях, кто чем помогает по хозяйству. </a:t>
            </a:r>
            <a:r>
              <a:rPr lang="ru-RU" sz="2700" dirty="0" smtClean="0">
                <a:solidFill>
                  <a:schemeClr val="tx1"/>
                </a:solidFill>
                <a:latin typeface="Trebuchet MS" panose="020B0603020202020204" pitchFamily="34" charset="0"/>
                <a:cs typeface="Times New Roman" panose="02020603050405020304" pitchFamily="18" charset="0"/>
              </a:rPr>
              <a:t>Играем </a:t>
            </a:r>
            <a:r>
              <a:rPr lang="ru-RU" sz="2700" dirty="0">
                <a:solidFill>
                  <a:schemeClr val="tx1"/>
                </a:solidFill>
                <a:latin typeface="Trebuchet MS" panose="020B0603020202020204" pitchFamily="34" charset="0"/>
                <a:cs typeface="Times New Roman" panose="02020603050405020304" pitchFamily="18" charset="0"/>
              </a:rPr>
              <a:t>в игры «Варим суп и компот», «Веселая уборка».</a:t>
            </a:r>
            <a:br>
              <a:rPr lang="ru-RU" sz="2700" dirty="0">
                <a:solidFill>
                  <a:schemeClr val="tx1"/>
                </a:solidFill>
                <a:latin typeface="Trebuchet MS" panose="020B0603020202020204" pitchFamily="34" charset="0"/>
                <a:cs typeface="Times New Roman" panose="02020603050405020304" pitchFamily="18" charset="0"/>
              </a:rPr>
            </a:br>
            <a:r>
              <a:rPr lang="ru-RU" dirty="0"/>
              <a:t> </a:t>
            </a:r>
            <a:br>
              <a:rPr lang="ru-RU" dirty="0"/>
            </a:br>
            <a:endParaRPr lang="ru-RU" dirty="0"/>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5092" b="20241"/>
          <a:stretch/>
        </p:blipFill>
        <p:spPr>
          <a:xfrm>
            <a:off x="540328" y="2452255"/>
            <a:ext cx="4724400" cy="4114800"/>
          </a:xfrm>
          <a:prstGeom prst="rect">
            <a:avLst/>
          </a:prstGeom>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8997" t="13785" b="19159"/>
          <a:stretch/>
        </p:blipFill>
        <p:spPr>
          <a:xfrm>
            <a:off x="5694218" y="2452255"/>
            <a:ext cx="4599709" cy="4114800"/>
          </a:xfrm>
          <a:prstGeom prst="rect">
            <a:avLst/>
          </a:prstGeom>
        </p:spPr>
      </p:pic>
    </p:spTree>
    <p:extLst>
      <p:ext uri="{BB962C8B-B14F-4D97-AF65-F5344CB8AC3E}">
        <p14:creationId xmlns:p14="http://schemas.microsoft.com/office/powerpoint/2010/main" val="25031340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036" y="304800"/>
            <a:ext cx="10155382" cy="554182"/>
          </a:xfrm>
        </p:spPr>
        <p:txBody>
          <a:bodyPr>
            <a:normAutofit fontScale="90000"/>
          </a:bodyPr>
          <a:lstStyle/>
          <a:p>
            <a:r>
              <a:rPr lang="ru-RU" dirty="0"/>
              <a:t> </a:t>
            </a:r>
            <a:r>
              <a:rPr lang="ru-RU" sz="2700" b="1" dirty="0"/>
              <a:t>Третий урок – урок терпения и верности выбранному </a:t>
            </a:r>
            <a:r>
              <a:rPr lang="ru-RU" sz="2700" b="1" dirty="0" smtClean="0"/>
              <a:t>пути</a:t>
            </a:r>
            <a:endParaRPr lang="ru-RU" sz="2700" b="1" dirty="0"/>
          </a:p>
        </p:txBody>
      </p:sp>
      <p:sp>
        <p:nvSpPr>
          <p:cNvPr id="3" name="Объект 2"/>
          <p:cNvSpPr>
            <a:spLocks noGrp="1"/>
          </p:cNvSpPr>
          <p:nvPr>
            <p:ph sz="half" idx="1"/>
          </p:nvPr>
        </p:nvSpPr>
        <p:spPr>
          <a:xfrm>
            <a:off x="677334" y="1136073"/>
            <a:ext cx="4712084" cy="4905288"/>
          </a:xfrm>
        </p:spPr>
        <p:txBody>
          <a:bodyPr>
            <a:noAutofit/>
          </a:bodyPr>
          <a:lstStyle/>
          <a:p>
            <a:pPr marL="0" indent="0" algn="just">
              <a:buNone/>
            </a:pPr>
            <a:r>
              <a:rPr lang="ru-RU" sz="2200" dirty="0" smtClean="0">
                <a:latin typeface="Trebuchet MS" panose="020B0603020202020204" pitchFamily="34" charset="0"/>
                <a:cs typeface="Times New Roman" panose="02020603050405020304" pitchFamily="18" charset="0"/>
              </a:rPr>
              <a:t>      Юноша удаляется </a:t>
            </a:r>
            <a:r>
              <a:rPr lang="ru-RU" sz="2200" dirty="0">
                <a:latin typeface="Trebuchet MS" panose="020B0603020202020204" pitchFamily="34" charset="0"/>
                <a:cs typeface="Times New Roman" panose="02020603050405020304" pitchFamily="18" charset="0"/>
              </a:rPr>
              <a:t>в лес, чтобы в уединении молиться и служить Богу. </a:t>
            </a:r>
            <a:r>
              <a:rPr lang="ru-RU" sz="2200" dirty="0" smtClean="0">
                <a:latin typeface="Trebuchet MS" panose="020B0603020202020204" pitchFamily="34" charset="0"/>
                <a:cs typeface="Times New Roman" panose="02020603050405020304" pitchFamily="18" charset="0"/>
              </a:rPr>
              <a:t>Тяжела </a:t>
            </a:r>
            <a:r>
              <a:rPr lang="ru-RU" sz="2200" dirty="0">
                <a:latin typeface="Trebuchet MS" panose="020B0603020202020204" pitchFamily="34" charset="0"/>
                <a:cs typeface="Times New Roman" panose="02020603050405020304" pitchFamily="18" charset="0"/>
              </a:rPr>
              <a:t>жизнь в дремучем лесу. Дети сами </a:t>
            </a:r>
            <a:r>
              <a:rPr lang="ru-RU" sz="2200" dirty="0" smtClean="0">
                <a:latin typeface="Trebuchet MS" panose="020B0603020202020204" pitchFamily="34" charset="0"/>
                <a:cs typeface="Times New Roman" panose="02020603050405020304" pitchFamily="18" charset="0"/>
              </a:rPr>
              <a:t>называют </a:t>
            </a:r>
            <a:r>
              <a:rPr lang="ru-RU" sz="2200" dirty="0">
                <a:latin typeface="Trebuchet MS" panose="020B0603020202020204" pitchFamily="34" charset="0"/>
                <a:cs typeface="Times New Roman" panose="02020603050405020304" pitchFamily="18" charset="0"/>
              </a:rPr>
              <a:t>опасности и трудности, которые преодолевал святой Сергий. Однако, его это не смущало, он был очень терпелив и послушен Богу. Ребята сочувствуют и сопереживают святому, восхищаются его смелостью и терпением. </a:t>
            </a:r>
            <a:r>
              <a:rPr lang="ru-RU" sz="2200" dirty="0" smtClean="0">
                <a:latin typeface="Trebuchet MS" panose="020B0603020202020204" pitchFamily="34" charset="0"/>
                <a:cs typeface="Times New Roman" panose="02020603050405020304" pitchFamily="18" charset="0"/>
              </a:rPr>
              <a:t>Дети отгадывают </a:t>
            </a:r>
            <a:r>
              <a:rPr lang="ru-RU" sz="2200" dirty="0">
                <a:latin typeface="Trebuchet MS" panose="020B0603020202020204" pitchFamily="34" charset="0"/>
                <a:cs typeface="Times New Roman" panose="02020603050405020304" pitchFamily="18" charset="0"/>
              </a:rPr>
              <a:t>загадки о диких животных и </a:t>
            </a:r>
            <a:r>
              <a:rPr lang="ru-RU" sz="2200" dirty="0" smtClean="0">
                <a:latin typeface="Trebuchet MS" panose="020B0603020202020204" pitchFamily="34" charset="0"/>
                <a:cs typeface="Times New Roman" panose="02020603050405020304" pitchFamily="18" charset="0"/>
              </a:rPr>
              <a:t>размещают </a:t>
            </a:r>
            <a:r>
              <a:rPr lang="ru-RU" sz="2200" dirty="0">
                <a:latin typeface="Trebuchet MS" panose="020B0603020202020204" pitchFamily="34" charset="0"/>
                <a:cs typeface="Times New Roman" panose="02020603050405020304" pitchFamily="18" charset="0"/>
              </a:rPr>
              <a:t>их изображения на постере «Лес</a:t>
            </a:r>
            <a:r>
              <a:rPr lang="ru-RU" sz="2200" dirty="0" smtClean="0">
                <a:latin typeface="Trebuchet MS" panose="020B0603020202020204" pitchFamily="34" charset="0"/>
                <a:cs typeface="Times New Roman" panose="02020603050405020304" pitchFamily="18" charset="0"/>
              </a:rPr>
              <a:t>».</a:t>
            </a:r>
            <a:endParaRPr lang="ru-RU" sz="2200" dirty="0">
              <a:latin typeface="Trebuchet MS" panose="020B0603020202020204" pitchFamily="34" charset="0"/>
              <a:cs typeface="Times New Roman" panose="02020603050405020304" pitchFamily="18" charset="0"/>
            </a:endParaRPr>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632779" y="1136073"/>
            <a:ext cx="4910530" cy="5430981"/>
          </a:xfrm>
          <a:prstGeom prst="rect">
            <a:avLst/>
          </a:prstGeom>
        </p:spPr>
      </p:pic>
    </p:spTree>
    <p:extLst>
      <p:ext uri="{BB962C8B-B14F-4D97-AF65-F5344CB8AC3E}">
        <p14:creationId xmlns:p14="http://schemas.microsoft.com/office/powerpoint/2010/main" val="3187028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
            <a:ext cx="11707091" cy="2105892"/>
          </a:xfrm>
        </p:spPr>
        <p:txBody>
          <a:bodyPr>
            <a:noAutofit/>
          </a:bodyPr>
          <a:lstStyle/>
          <a:p>
            <a:r>
              <a:rPr lang="ru-RU" sz="2400" dirty="0" smtClean="0">
                <a:solidFill>
                  <a:schemeClr val="tx1"/>
                </a:solidFill>
                <a:latin typeface="Trebuchet MS" panose="020B0603020202020204" pitchFamily="34" charset="0"/>
                <a:cs typeface="Times New Roman" panose="02020603050405020304" pitchFamily="18" charset="0"/>
              </a:rPr>
              <a:t>      Читаем </a:t>
            </a:r>
            <a:r>
              <a:rPr lang="ru-RU" sz="2400" dirty="0">
                <a:solidFill>
                  <a:schemeClr val="tx1"/>
                </a:solidFill>
                <a:latin typeface="Trebuchet MS" panose="020B0603020202020204" pitchFamily="34" charset="0"/>
                <a:cs typeface="Times New Roman" panose="02020603050405020304" pitchFamily="18" charset="0"/>
              </a:rPr>
              <a:t>и </a:t>
            </a:r>
            <a:r>
              <a:rPr lang="ru-RU" sz="2400" dirty="0" smtClean="0">
                <a:solidFill>
                  <a:schemeClr val="tx1"/>
                </a:solidFill>
                <a:latin typeface="Trebuchet MS" panose="020B0603020202020204" pitchFamily="34" charset="0"/>
                <a:cs typeface="Times New Roman" panose="02020603050405020304" pitchFamily="18" charset="0"/>
              </a:rPr>
              <a:t>обсуждаем </a:t>
            </a:r>
            <a:r>
              <a:rPr lang="ru-RU" sz="2400" dirty="0">
                <a:solidFill>
                  <a:schemeClr val="tx1"/>
                </a:solidFill>
                <a:latin typeface="Trebuchet MS" panose="020B0603020202020204" pitchFamily="34" charset="0"/>
                <a:cs typeface="Times New Roman" panose="02020603050405020304" pitchFamily="18" charset="0"/>
              </a:rPr>
              <a:t>книгу С. Струкова «Притчи Радонежского леса». </a:t>
            </a:r>
            <a:r>
              <a:rPr lang="ru-RU" sz="2400" dirty="0" smtClean="0">
                <a:solidFill>
                  <a:schemeClr val="tx1"/>
                </a:solidFill>
                <a:latin typeface="Trebuchet MS" panose="020B0603020202020204" pitchFamily="34" charset="0"/>
                <a:cs typeface="Times New Roman" panose="02020603050405020304" pitchFamily="18" charset="0"/>
              </a:rPr>
              <a:t>Дети узнают </a:t>
            </a:r>
            <a:r>
              <a:rPr lang="ru-RU" sz="2400" dirty="0">
                <a:solidFill>
                  <a:schemeClr val="tx1"/>
                </a:solidFill>
                <a:latin typeface="Trebuchet MS" panose="020B0603020202020204" pitchFamily="34" charset="0"/>
                <a:cs typeface="Times New Roman" panose="02020603050405020304" pitchFamily="18" charset="0"/>
              </a:rPr>
              <a:t>о том, что дикие звери приходили к святому и не боялись его, как преподобный Сергий делил свой кусок хлеба пополам с </a:t>
            </a:r>
            <a:r>
              <a:rPr lang="ru-RU" sz="2400" dirty="0" smtClean="0">
                <a:solidFill>
                  <a:schemeClr val="tx1"/>
                </a:solidFill>
                <a:latin typeface="Trebuchet MS" panose="020B0603020202020204" pitchFamily="34" charset="0"/>
                <a:cs typeface="Times New Roman" panose="02020603050405020304" pitchFamily="18" charset="0"/>
              </a:rPr>
              <a:t>медведем. В </a:t>
            </a:r>
            <a:r>
              <a:rPr lang="ru-RU" sz="2400" dirty="0">
                <a:solidFill>
                  <a:schemeClr val="tx1"/>
                </a:solidFill>
                <a:latin typeface="Trebuchet MS" panose="020B0603020202020204" pitchFamily="34" charset="0"/>
                <a:cs typeface="Times New Roman" panose="02020603050405020304" pitchFamily="18" charset="0"/>
              </a:rPr>
              <a:t>этот раз преподобный Сергий </a:t>
            </a:r>
            <a:r>
              <a:rPr lang="ru-RU" sz="2400" dirty="0" smtClean="0">
                <a:solidFill>
                  <a:schemeClr val="tx1"/>
                </a:solidFill>
                <a:latin typeface="Trebuchet MS" panose="020B0603020202020204" pitchFamily="34" charset="0"/>
                <a:cs typeface="Times New Roman" panose="02020603050405020304" pitchFamily="18" charset="0"/>
              </a:rPr>
              <a:t>учит </a:t>
            </a:r>
            <a:r>
              <a:rPr lang="ru-RU" sz="2400" dirty="0">
                <a:solidFill>
                  <a:schemeClr val="tx1"/>
                </a:solidFill>
                <a:latin typeface="Trebuchet MS" panose="020B0603020202020204" pitchFamily="34" charset="0"/>
                <a:cs typeface="Times New Roman" panose="02020603050405020304" pitchFamily="18" charset="0"/>
              </a:rPr>
              <a:t>нас терпеливо преодолевать трудности и с любовью относиться к Божьему миру (беречь и любить природу, видеть ее красоту). Терпение и верность мы видим в преодолении всех трудных условий пустынножительства ради желания послужить Богу.</a:t>
            </a:r>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77" t="8727" r="974" b="4969"/>
          <a:stretch/>
        </p:blipFill>
        <p:spPr>
          <a:xfrm>
            <a:off x="2286000" y="2826326"/>
            <a:ext cx="6677891" cy="4031673"/>
          </a:xfrm>
          <a:prstGeom prst="rect">
            <a:avLst/>
          </a:prstGeom>
        </p:spPr>
      </p:pic>
    </p:spTree>
    <p:extLst>
      <p:ext uri="{BB962C8B-B14F-4D97-AF65-F5344CB8AC3E}">
        <p14:creationId xmlns:p14="http://schemas.microsoft.com/office/powerpoint/2010/main" val="1663759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110834"/>
            <a:ext cx="5765031" cy="1565562"/>
          </a:xfrm>
        </p:spPr>
        <p:txBody>
          <a:bodyPr>
            <a:noAutofit/>
          </a:bodyPr>
          <a:lstStyle/>
          <a:p>
            <a:r>
              <a:rPr lang="ru-RU" sz="2400" dirty="0" smtClean="0">
                <a:solidFill>
                  <a:schemeClr val="tx1"/>
                </a:solidFill>
                <a:latin typeface="Trebuchet MS" panose="020B0603020202020204" pitchFamily="34" charset="0"/>
                <a:cs typeface="Times New Roman" panose="02020603050405020304" pitchFamily="18" charset="0"/>
              </a:rPr>
              <a:t>Играем </a:t>
            </a:r>
            <a:r>
              <a:rPr lang="ru-RU" sz="2400" dirty="0">
                <a:solidFill>
                  <a:schemeClr val="tx1"/>
                </a:solidFill>
                <a:latin typeface="Trebuchet MS" panose="020B0603020202020204" pitchFamily="34" charset="0"/>
                <a:cs typeface="Times New Roman" panose="02020603050405020304" pitchFamily="18" charset="0"/>
              </a:rPr>
              <a:t>в подвижные и музыкальные игры «Лиса и зайцы», «На полянку прибежали мишки и зайчата». </a:t>
            </a:r>
          </a:p>
        </p:txBody>
      </p:sp>
      <p:sp>
        <p:nvSpPr>
          <p:cNvPr id="4" name="Текст 3"/>
          <p:cNvSpPr>
            <a:spLocks noGrp="1"/>
          </p:cNvSpPr>
          <p:nvPr>
            <p:ph type="body" sz="half" idx="2"/>
          </p:nvPr>
        </p:nvSpPr>
        <p:spPr/>
        <p:txBody>
          <a:bodyPr/>
          <a:lstStyle/>
          <a:p>
            <a:endParaRPr lang="ru-RU" dirty="0"/>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3867" t="6867"/>
          <a:stretch/>
        </p:blipFill>
        <p:spPr>
          <a:xfrm>
            <a:off x="362740" y="1903827"/>
            <a:ext cx="5437877" cy="4330932"/>
          </a:xfrm>
          <a:prstGeom prst="rect">
            <a:avLst/>
          </a:prstGeom>
        </p:spPr>
      </p:pic>
      <p:pic>
        <p:nvPicPr>
          <p:cNvPr id="6" name="Объект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64036" y="0"/>
            <a:ext cx="4480502" cy="3048000"/>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t="38076" r="11542"/>
          <a:stretch/>
        </p:blipFill>
        <p:spPr>
          <a:xfrm>
            <a:off x="5911453" y="3171305"/>
            <a:ext cx="6155856" cy="3399905"/>
          </a:xfrm>
          <a:prstGeom prst="rect">
            <a:avLst/>
          </a:prstGeom>
        </p:spPr>
      </p:pic>
    </p:spTree>
    <p:extLst>
      <p:ext uri="{BB962C8B-B14F-4D97-AF65-F5344CB8AC3E}">
        <p14:creationId xmlns:p14="http://schemas.microsoft.com/office/powerpoint/2010/main" val="3931724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354" y="142583"/>
            <a:ext cx="6725564" cy="2365090"/>
          </a:xfrm>
        </p:spPr>
        <p:txBody>
          <a:bodyPr>
            <a:normAutofit/>
          </a:bodyPr>
          <a:lstStyle/>
          <a:p>
            <a:r>
              <a:rPr lang="ru-RU" dirty="0"/>
              <a:t> </a:t>
            </a:r>
            <a:r>
              <a:rPr lang="ru-RU" sz="2400" b="1" dirty="0">
                <a:solidFill>
                  <a:srgbClr val="92D050"/>
                </a:solidFill>
                <a:latin typeface="Trebuchet MS" panose="020B0603020202020204" pitchFamily="34" charset="0"/>
                <a:cs typeface="Times New Roman" panose="02020603050405020304" pitchFamily="18" charset="0"/>
              </a:rPr>
              <a:t>Четвертый урок – урок необычайного трудолюбия. </a:t>
            </a:r>
            <a:r>
              <a:rPr lang="ru-RU" sz="2400" dirty="0">
                <a:solidFill>
                  <a:schemeClr val="tx1"/>
                </a:solidFill>
                <a:latin typeface="Trebuchet MS" panose="020B0603020202020204" pitchFamily="34" charset="0"/>
                <a:cs typeface="Times New Roman" panose="02020603050405020304" pitchFamily="18" charset="0"/>
              </a:rPr>
              <a:t>Когда люди селились в новом месте, то строили не только для себя жилища, но и дом Божий – храм. Также поступил и наш преподобный.</a:t>
            </a:r>
            <a:br>
              <a:rPr lang="ru-RU" sz="2400" dirty="0">
                <a:solidFill>
                  <a:schemeClr val="tx1"/>
                </a:solidFill>
                <a:latin typeface="Trebuchet MS" panose="020B0603020202020204" pitchFamily="34" charset="0"/>
                <a:cs typeface="Times New Roman" panose="02020603050405020304" pitchFamily="18" charset="0"/>
              </a:rPr>
            </a:br>
            <a:endParaRPr lang="ru-RU" sz="2400" dirty="0">
              <a:solidFill>
                <a:schemeClr val="tx1"/>
              </a:solidFill>
              <a:latin typeface="Trebuchet MS" panose="020B0603020202020204" pitchFamily="34" charset="0"/>
              <a:cs typeface="Times New Roman" panose="02020603050405020304" pitchFamily="18" charset="0"/>
            </a:endParaRPr>
          </a:p>
        </p:txBody>
      </p:sp>
      <p:sp>
        <p:nvSpPr>
          <p:cNvPr id="4" name="Текст 3"/>
          <p:cNvSpPr>
            <a:spLocks noGrp="1"/>
          </p:cNvSpPr>
          <p:nvPr>
            <p:ph type="body" sz="half" idx="2"/>
          </p:nvPr>
        </p:nvSpPr>
        <p:spPr>
          <a:xfrm>
            <a:off x="6990918" y="4500563"/>
            <a:ext cx="5201082" cy="2357437"/>
          </a:xfrm>
        </p:spPr>
        <p:txBody>
          <a:bodyPr>
            <a:normAutofit/>
          </a:bodyPr>
          <a:lstStyle/>
          <a:p>
            <a:r>
              <a:rPr lang="ru-RU" sz="2400" dirty="0">
                <a:solidFill>
                  <a:schemeClr val="tx1"/>
                </a:solidFill>
                <a:latin typeface="Trebuchet MS" panose="020B0603020202020204" pitchFamily="34" charset="0"/>
                <a:cs typeface="Times New Roman" panose="02020603050405020304" pitchFamily="18" charset="0"/>
              </a:rPr>
              <a:t>На панораме «Радонежский лес» мы </a:t>
            </a:r>
            <a:r>
              <a:rPr lang="ru-RU" sz="2400" dirty="0" smtClean="0">
                <a:solidFill>
                  <a:schemeClr val="tx1"/>
                </a:solidFill>
                <a:latin typeface="Trebuchet MS" panose="020B0603020202020204" pitchFamily="34" charset="0"/>
                <a:cs typeface="Times New Roman" panose="02020603050405020304" pitchFamily="18" charset="0"/>
              </a:rPr>
              <a:t>поставили </a:t>
            </a:r>
            <a:r>
              <a:rPr lang="ru-RU" sz="2400" dirty="0">
                <a:solidFill>
                  <a:schemeClr val="tx1"/>
                </a:solidFill>
                <a:latin typeface="Trebuchet MS" panose="020B0603020202020204" pitchFamily="34" charset="0"/>
                <a:cs typeface="Times New Roman" panose="02020603050405020304" pitchFamily="18" charset="0"/>
              </a:rPr>
              <a:t>фигурку храма и </a:t>
            </a:r>
            <a:r>
              <a:rPr lang="ru-RU" sz="2400" dirty="0" smtClean="0">
                <a:solidFill>
                  <a:schemeClr val="tx1"/>
                </a:solidFill>
                <a:latin typeface="Trebuchet MS" panose="020B0603020202020204" pitchFamily="34" charset="0"/>
                <a:cs typeface="Times New Roman" panose="02020603050405020304" pitchFamily="18" charset="0"/>
              </a:rPr>
              <a:t>начали строить домик. </a:t>
            </a:r>
            <a:r>
              <a:rPr lang="ru-RU" sz="2400" dirty="0">
                <a:solidFill>
                  <a:schemeClr val="tx1"/>
                </a:solidFill>
                <a:latin typeface="Trebuchet MS" panose="020B0603020202020204" pitchFamily="34" charset="0"/>
                <a:cs typeface="Times New Roman" panose="02020603050405020304" pitchFamily="18" charset="0"/>
              </a:rPr>
              <a:t>Работали совместно, но результат получили не быстро. </a:t>
            </a:r>
            <a:endParaRPr lang="ru-RU" sz="2400" dirty="0">
              <a:latin typeface="Trebuchet MS" panose="020B0603020202020204" pitchFamily="34"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353" y="2328863"/>
            <a:ext cx="6454045" cy="4299769"/>
          </a:xfrm>
          <a:prstGeom prst="rect">
            <a:avLst/>
          </a:prstGeom>
        </p:spPr>
      </p:pic>
      <p:pic>
        <p:nvPicPr>
          <p:cNvPr id="6" name="Объект 5"/>
          <p:cNvPicPr>
            <a:picLocks noGrp="1" noChangeAspect="1"/>
          </p:cNvPicPr>
          <p:nvPr>
            <p:ph idx="1"/>
          </p:nvPr>
        </p:nvPicPr>
        <p:blipFill>
          <a:blip r:embed="rId3"/>
          <a:stretch>
            <a:fillRect/>
          </a:stretch>
        </p:blipFill>
        <p:spPr>
          <a:xfrm>
            <a:off x="6829425" y="142583"/>
            <a:ext cx="5243513" cy="3943642"/>
          </a:xfrm>
          <a:prstGeom prst="rect">
            <a:avLst/>
          </a:prstGeom>
        </p:spPr>
      </p:pic>
    </p:spTree>
    <p:extLst>
      <p:ext uri="{BB962C8B-B14F-4D97-AF65-F5344CB8AC3E}">
        <p14:creationId xmlns:p14="http://schemas.microsoft.com/office/powerpoint/2010/main" val="4140050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5" y="263237"/>
            <a:ext cx="6008543" cy="2272145"/>
          </a:xfrm>
        </p:spPr>
        <p:txBody>
          <a:bodyPr>
            <a:noAutofit/>
          </a:bodyPr>
          <a:lstStyle/>
          <a:p>
            <a:r>
              <a:rPr lang="ru-RU" sz="2400" dirty="0" smtClean="0">
                <a:solidFill>
                  <a:schemeClr val="tx1"/>
                </a:solidFill>
                <a:latin typeface="Trebuchet MS" panose="020B0603020202020204" pitchFamily="34" charset="0"/>
                <a:cs typeface="Times New Roman" panose="02020603050405020304" pitchFamily="18" charset="0"/>
              </a:rPr>
              <a:t>   Делаем вывод</a:t>
            </a:r>
            <a:r>
              <a:rPr lang="ru-RU" sz="2400" dirty="0">
                <a:solidFill>
                  <a:schemeClr val="tx1"/>
                </a:solidFill>
                <a:latin typeface="Trebuchet MS" panose="020B0603020202020204" pitchFamily="34" charset="0"/>
                <a:cs typeface="Times New Roman" panose="02020603050405020304" pitchFamily="18" charset="0"/>
              </a:rPr>
              <a:t>, что только очень трудолюбивый человек мог в одиночку справиться с такой </a:t>
            </a:r>
            <a:r>
              <a:rPr lang="ru-RU" sz="2400" dirty="0" smtClean="0">
                <a:solidFill>
                  <a:schemeClr val="tx1"/>
                </a:solidFill>
                <a:latin typeface="Trebuchet MS" panose="020B0603020202020204" pitchFamily="34" charset="0"/>
                <a:cs typeface="Times New Roman" panose="02020603050405020304" pitchFamily="18" charset="0"/>
              </a:rPr>
              <a:t>работой. </a:t>
            </a:r>
            <a:br>
              <a:rPr lang="ru-RU" sz="2400" dirty="0" smtClean="0">
                <a:solidFill>
                  <a:schemeClr val="tx1"/>
                </a:solidFill>
                <a:latin typeface="Trebuchet MS" panose="020B0603020202020204" pitchFamily="34" charset="0"/>
                <a:cs typeface="Times New Roman" panose="02020603050405020304" pitchFamily="18" charset="0"/>
              </a:rPr>
            </a:br>
            <a:r>
              <a:rPr lang="ru-RU" sz="2400" dirty="0" smtClean="0">
                <a:solidFill>
                  <a:schemeClr val="tx1"/>
                </a:solidFill>
                <a:latin typeface="Trebuchet MS" panose="020B0603020202020204" pitchFamily="34" charset="0"/>
                <a:cs typeface="Times New Roman" panose="02020603050405020304" pitchFamily="18" charset="0"/>
              </a:rPr>
              <a:t>В лесу </a:t>
            </a:r>
            <a:r>
              <a:rPr lang="ru-RU" sz="2400" dirty="0">
                <a:solidFill>
                  <a:schemeClr val="tx1"/>
                </a:solidFill>
                <a:latin typeface="Trebuchet MS" panose="020B0603020202020204" pitchFamily="34" charset="0"/>
                <a:cs typeface="Times New Roman" panose="02020603050405020304" pitchFamily="18" charset="0"/>
              </a:rPr>
              <a:t>было очень тяжело, но горячая вера, молитва и помощь Божия сопутствовали ему. </a:t>
            </a:r>
          </a:p>
        </p:txBody>
      </p:sp>
      <p:sp>
        <p:nvSpPr>
          <p:cNvPr id="4" name="Текст 3"/>
          <p:cNvSpPr>
            <a:spLocks noGrp="1"/>
          </p:cNvSpPr>
          <p:nvPr>
            <p:ph type="body" sz="half" idx="2"/>
          </p:nvPr>
        </p:nvSpPr>
        <p:spPr/>
        <p:txBody>
          <a:bodyPr/>
          <a:lstStyle/>
          <a:p>
            <a:endParaRPr lang="ru-RU" dirty="0"/>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12653"/>
          <a:stretch/>
        </p:blipFill>
        <p:spPr>
          <a:xfrm>
            <a:off x="271462" y="2886074"/>
            <a:ext cx="5357813" cy="3743587"/>
          </a:xfrm>
          <a:prstGeom prst="rect">
            <a:avLst/>
          </a:prstGeom>
        </p:spPr>
      </p:pic>
      <p:pic>
        <p:nvPicPr>
          <p:cNvPr id="6" name="Объект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6511"/>
          <a:stretch/>
        </p:blipFill>
        <p:spPr>
          <a:xfrm>
            <a:off x="6035147" y="1189567"/>
            <a:ext cx="5957285" cy="4171951"/>
          </a:xfrm>
          <a:prstGeom prst="rect">
            <a:avLst/>
          </a:prstGeom>
        </p:spPr>
      </p:pic>
    </p:spTree>
    <p:extLst>
      <p:ext uri="{BB962C8B-B14F-4D97-AF65-F5344CB8AC3E}">
        <p14:creationId xmlns:p14="http://schemas.microsoft.com/office/powerpoint/2010/main" val="38040893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0218" y="332509"/>
            <a:ext cx="10557164" cy="1597891"/>
          </a:xfrm>
        </p:spPr>
        <p:txBody>
          <a:bodyPr>
            <a:noAutofit/>
          </a:bodyPr>
          <a:lstStyle/>
          <a:p>
            <a:r>
              <a:rPr lang="ru-RU" sz="2400" dirty="0" smtClean="0">
                <a:solidFill>
                  <a:schemeClr val="tx1"/>
                </a:solidFill>
                <a:latin typeface="Trebuchet MS" panose="020B0603020202020204" pitchFamily="34" charset="0"/>
                <a:cs typeface="Times New Roman" panose="02020603050405020304" pitchFamily="18" charset="0"/>
              </a:rPr>
              <a:t>      С </a:t>
            </a:r>
            <a:r>
              <a:rPr lang="ru-RU" sz="2400" dirty="0">
                <a:solidFill>
                  <a:schemeClr val="tx1"/>
                </a:solidFill>
                <a:latin typeface="Trebuchet MS" panose="020B0603020202020204" pitchFamily="34" charset="0"/>
                <a:cs typeface="Times New Roman" panose="02020603050405020304" pitchFamily="18" charset="0"/>
              </a:rPr>
              <a:t>молитвой на устах, с работаю в руках – так жил святой </a:t>
            </a:r>
            <a:r>
              <a:rPr lang="ru-RU" sz="2400" dirty="0" smtClean="0">
                <a:solidFill>
                  <a:schemeClr val="tx1"/>
                </a:solidFill>
                <a:latin typeface="Trebuchet MS" panose="020B0603020202020204" pitchFamily="34" charset="0"/>
                <a:cs typeface="Times New Roman" panose="02020603050405020304" pitchFamily="18" charset="0"/>
              </a:rPr>
              <a:t/>
            </a:r>
            <a:br>
              <a:rPr lang="ru-RU" sz="2400" dirty="0" smtClean="0">
                <a:solidFill>
                  <a:schemeClr val="tx1"/>
                </a:solidFill>
                <a:latin typeface="Trebuchet MS" panose="020B0603020202020204" pitchFamily="34" charset="0"/>
                <a:cs typeface="Times New Roman" panose="02020603050405020304" pitchFamily="18" charset="0"/>
              </a:rPr>
            </a:br>
            <a:r>
              <a:rPr lang="ru-RU" sz="2400" dirty="0" smtClean="0">
                <a:solidFill>
                  <a:schemeClr val="tx1"/>
                </a:solidFill>
                <a:latin typeface="Trebuchet MS" panose="020B0603020202020204" pitchFamily="34" charset="0"/>
                <a:cs typeface="Times New Roman" panose="02020603050405020304" pitchFamily="18" charset="0"/>
              </a:rPr>
              <a:t>Сергий</a:t>
            </a:r>
            <a:r>
              <a:rPr lang="ru-RU" sz="2400" dirty="0">
                <a:solidFill>
                  <a:schemeClr val="tx1"/>
                </a:solidFill>
                <a:latin typeface="Trebuchet MS" panose="020B0603020202020204" pitchFamily="34" charset="0"/>
                <a:cs typeface="Times New Roman" panose="02020603050405020304" pitchFamily="18" charset="0"/>
              </a:rPr>
              <a:t>. Так через сотни лет учит нас </a:t>
            </a:r>
            <a:r>
              <a:rPr lang="ru-RU" sz="2400" dirty="0" smtClean="0">
                <a:solidFill>
                  <a:schemeClr val="tx1"/>
                </a:solidFill>
                <a:latin typeface="Trebuchet MS" panose="020B0603020202020204" pitchFamily="34" charset="0"/>
                <a:cs typeface="Times New Roman" panose="02020603050405020304" pitchFamily="18" charset="0"/>
              </a:rPr>
              <a:t>преподобный </a:t>
            </a:r>
            <a:r>
              <a:rPr lang="ru-RU" sz="2400" dirty="0">
                <a:solidFill>
                  <a:schemeClr val="tx1"/>
                </a:solidFill>
                <a:latin typeface="Trebuchet MS" panose="020B0603020202020204" pitchFamily="34" charset="0"/>
                <a:cs typeface="Times New Roman" panose="02020603050405020304" pitchFamily="18" charset="0"/>
              </a:rPr>
              <a:t>не роптать</a:t>
            </a:r>
            <a:r>
              <a:rPr lang="ru-RU" sz="2400" dirty="0" smtClean="0">
                <a:solidFill>
                  <a:schemeClr val="tx1"/>
                </a:solidFill>
                <a:latin typeface="Trebuchet MS" panose="020B0603020202020204" pitchFamily="34" charset="0"/>
                <a:cs typeface="Times New Roman" panose="02020603050405020304" pitchFamily="18" charset="0"/>
              </a:rPr>
              <a:t>,</a:t>
            </a:r>
            <a:br>
              <a:rPr lang="ru-RU" sz="2400" dirty="0" smtClean="0">
                <a:solidFill>
                  <a:schemeClr val="tx1"/>
                </a:solidFill>
                <a:latin typeface="Trebuchet MS" panose="020B0603020202020204" pitchFamily="34" charset="0"/>
                <a:cs typeface="Times New Roman" panose="02020603050405020304" pitchFamily="18" charset="0"/>
              </a:rPr>
            </a:br>
            <a:r>
              <a:rPr lang="ru-RU" sz="2400" dirty="0" smtClean="0">
                <a:solidFill>
                  <a:schemeClr val="tx1"/>
                </a:solidFill>
                <a:latin typeface="Trebuchet MS" panose="020B0603020202020204" pitchFamily="34" charset="0"/>
                <a:cs typeface="Times New Roman" panose="02020603050405020304" pitchFamily="18" charset="0"/>
              </a:rPr>
              <a:t> </a:t>
            </a:r>
            <a:r>
              <a:rPr lang="ru-RU" sz="2400" dirty="0">
                <a:solidFill>
                  <a:schemeClr val="tx1"/>
                </a:solidFill>
                <a:latin typeface="Trebuchet MS" panose="020B0603020202020204" pitchFamily="34" charset="0"/>
                <a:cs typeface="Times New Roman" panose="02020603050405020304" pitchFamily="18" charset="0"/>
              </a:rPr>
              <a:t>а трудиться и преодолевать трудности.</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0255" y="1690255"/>
            <a:ext cx="7836854" cy="5016789"/>
          </a:xfrm>
          <a:prstGeom prst="rect">
            <a:avLst/>
          </a:prstGeom>
        </p:spPr>
      </p:pic>
    </p:spTree>
    <p:extLst>
      <p:ext uri="{BB962C8B-B14F-4D97-AF65-F5344CB8AC3E}">
        <p14:creationId xmlns:p14="http://schemas.microsoft.com/office/powerpoint/2010/main" val="1737849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51963" y="249383"/>
            <a:ext cx="3047999" cy="6414653"/>
          </a:xfrm>
        </p:spPr>
        <p:txBody>
          <a:bodyPr>
            <a:normAutofit fontScale="90000"/>
          </a:bodyPr>
          <a:lstStyle/>
          <a:p>
            <a:r>
              <a:rPr lang="ru-RU" sz="2400" dirty="0">
                <a:solidFill>
                  <a:schemeClr val="tx1"/>
                </a:solidFill>
              </a:rPr>
              <a:t>Прошло время, потянулись к смиренному и трудолюбивому пустыннику люди, стремившиеся послужить Богу всей своей жизнью. Они просили разрешения поселиться рядом с ним. </a:t>
            </a:r>
            <a:br>
              <a:rPr lang="ru-RU" sz="2400" dirty="0">
                <a:solidFill>
                  <a:schemeClr val="tx1"/>
                </a:solidFill>
              </a:rPr>
            </a:br>
            <a:r>
              <a:rPr lang="ru-RU" sz="2400" dirty="0">
                <a:solidFill>
                  <a:schemeClr val="tx1"/>
                </a:solidFill>
              </a:rPr>
              <a:t>На нашей панораме </a:t>
            </a:r>
            <a:r>
              <a:rPr lang="ru-RU" sz="2400" dirty="0" smtClean="0">
                <a:solidFill>
                  <a:schemeClr val="tx1"/>
                </a:solidFill>
              </a:rPr>
              <a:t>добавляются </a:t>
            </a:r>
            <a:r>
              <a:rPr lang="ru-RU" sz="2400" dirty="0">
                <a:solidFill>
                  <a:schemeClr val="tx1"/>
                </a:solidFill>
              </a:rPr>
              <a:t>домики возле храма. Так образовался монастырь. </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3235" y="1066799"/>
            <a:ext cx="6622473" cy="4850535"/>
          </a:xfrm>
          <a:prstGeom prst="rect">
            <a:avLst/>
          </a:prstGeom>
        </p:spPr>
      </p:pic>
    </p:spTree>
    <p:extLst>
      <p:ext uri="{BB962C8B-B14F-4D97-AF65-F5344CB8AC3E}">
        <p14:creationId xmlns:p14="http://schemas.microsoft.com/office/powerpoint/2010/main" val="1556173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964" y="235527"/>
            <a:ext cx="9656618" cy="1191491"/>
          </a:xfrm>
        </p:spPr>
        <p:txBody>
          <a:bodyPr>
            <a:normAutofit/>
          </a:bodyPr>
          <a:lstStyle/>
          <a:p>
            <a:pPr algn="ctr"/>
            <a:r>
              <a:rPr lang="ru-RU" sz="2400" dirty="0" smtClean="0">
                <a:solidFill>
                  <a:schemeClr val="tx1"/>
                </a:solidFill>
              </a:rPr>
              <a:t>Рассматриваем </a:t>
            </a:r>
            <a:r>
              <a:rPr lang="ru-RU" sz="2400" dirty="0">
                <a:solidFill>
                  <a:schemeClr val="tx1"/>
                </a:solidFill>
              </a:rPr>
              <a:t>и </a:t>
            </a:r>
            <a:r>
              <a:rPr lang="ru-RU" sz="2400" dirty="0" smtClean="0">
                <a:solidFill>
                  <a:schemeClr val="tx1"/>
                </a:solidFill>
              </a:rPr>
              <a:t>обсуждаем </a:t>
            </a:r>
            <a:r>
              <a:rPr lang="ru-RU" sz="2400" dirty="0">
                <a:solidFill>
                  <a:schemeClr val="tx1"/>
                </a:solidFill>
              </a:rPr>
              <a:t>картинки </a:t>
            </a:r>
            <a:r>
              <a:rPr lang="ru-RU" sz="2400" dirty="0" smtClean="0">
                <a:solidFill>
                  <a:schemeClr val="tx1"/>
                </a:solidFill>
              </a:rPr>
              <a:t/>
            </a:r>
            <a:br>
              <a:rPr lang="ru-RU" sz="2400" dirty="0" smtClean="0">
                <a:solidFill>
                  <a:schemeClr val="tx1"/>
                </a:solidFill>
              </a:rPr>
            </a:br>
            <a:r>
              <a:rPr lang="ru-RU" sz="2400" dirty="0" smtClean="0">
                <a:solidFill>
                  <a:schemeClr val="tx1"/>
                </a:solidFill>
              </a:rPr>
              <a:t>с </a:t>
            </a:r>
            <a:r>
              <a:rPr lang="ru-RU" sz="2400" dirty="0">
                <a:solidFill>
                  <a:schemeClr val="tx1"/>
                </a:solidFill>
              </a:rPr>
              <a:t>изображением </a:t>
            </a:r>
            <a:r>
              <a:rPr lang="ru-RU" sz="2400" dirty="0" smtClean="0">
                <a:solidFill>
                  <a:schemeClr val="tx1"/>
                </a:solidFill>
              </a:rPr>
              <a:t>монастырей</a:t>
            </a:r>
            <a:endParaRPr lang="ru-RU" sz="2400" dirty="0">
              <a:solidFill>
                <a:schemeClr val="tx1"/>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3055" y="1108364"/>
            <a:ext cx="8132618" cy="5486400"/>
          </a:xfrm>
          <a:prstGeom prst="rect">
            <a:avLst/>
          </a:prstGeom>
        </p:spPr>
      </p:pic>
    </p:spTree>
    <p:extLst>
      <p:ext uri="{BB962C8B-B14F-4D97-AF65-F5344CB8AC3E}">
        <p14:creationId xmlns:p14="http://schemas.microsoft.com/office/powerpoint/2010/main" val="2486584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9491" y="235527"/>
            <a:ext cx="9190875" cy="1039091"/>
          </a:xfrm>
        </p:spPr>
        <p:txBody>
          <a:bodyPr>
            <a:normAutofit fontScale="90000"/>
          </a:bodyPr>
          <a:lstStyle/>
          <a:p>
            <a:pPr algn="ctr"/>
            <a:r>
              <a:rPr lang="ru-RU" sz="2700" dirty="0" smtClean="0">
                <a:solidFill>
                  <a:schemeClr val="tx1"/>
                </a:solidFill>
              </a:rPr>
              <a:t>Делаем </a:t>
            </a:r>
            <a:r>
              <a:rPr lang="ru-RU" sz="2700" dirty="0">
                <a:solidFill>
                  <a:schemeClr val="tx1"/>
                </a:solidFill>
              </a:rPr>
              <a:t>вывод, что молитва и труд составляют основу жизни монахов.</a:t>
            </a:r>
            <a:r>
              <a:rPr lang="ru-RU" dirty="0"/>
              <a:t/>
            </a:r>
            <a:br>
              <a:rPr lang="ru-RU" dirty="0"/>
            </a:b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0545" y="1108364"/>
            <a:ext cx="8908473" cy="5514109"/>
          </a:xfrm>
          <a:prstGeom prst="rect">
            <a:avLst/>
          </a:prstGeom>
        </p:spPr>
      </p:pic>
    </p:spTree>
    <p:extLst>
      <p:ext uri="{BB962C8B-B14F-4D97-AF65-F5344CB8AC3E}">
        <p14:creationId xmlns:p14="http://schemas.microsoft.com/office/powerpoint/2010/main" val="1058294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9274000" y="138545"/>
            <a:ext cx="45719" cy="1611746"/>
          </a:xfrm>
        </p:spPr>
        <p:txBody>
          <a:bodyPr>
            <a:noAutofit/>
          </a:bodyPr>
          <a:lstStyle/>
          <a:p>
            <a:endParaRPr lang="ru-RU" sz="1400" dirty="0">
              <a:solidFill>
                <a:schemeClr val="tx1"/>
              </a:solidFill>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036" y="0"/>
            <a:ext cx="9504219" cy="6857999"/>
          </a:xfrm>
          <a:prstGeom prst="rect">
            <a:avLst/>
          </a:prstGeom>
        </p:spPr>
      </p:pic>
      <p:sp>
        <p:nvSpPr>
          <p:cNvPr id="5" name="Прямоугольник 4"/>
          <p:cNvSpPr/>
          <p:nvPr/>
        </p:nvSpPr>
        <p:spPr>
          <a:xfrm>
            <a:off x="10072254" y="138545"/>
            <a:ext cx="2119745" cy="4524315"/>
          </a:xfrm>
          <a:prstGeom prst="rect">
            <a:avLst/>
          </a:prstGeom>
        </p:spPr>
        <p:txBody>
          <a:bodyPr wrap="square">
            <a:spAutoFit/>
          </a:bodyPr>
          <a:lstStyle/>
          <a:p>
            <a:r>
              <a:rPr lang="ru-RU" dirty="0"/>
              <a:t>Зажги свечу, пока не грянул гром, </a:t>
            </a:r>
            <a:br>
              <a:rPr lang="ru-RU" dirty="0"/>
            </a:br>
            <a:r>
              <a:rPr lang="ru-RU" dirty="0"/>
              <a:t>                                                               Пока дитя в восторге тянет руки…</a:t>
            </a:r>
            <a:br>
              <a:rPr lang="ru-RU" dirty="0"/>
            </a:br>
            <a:r>
              <a:rPr lang="ru-RU" dirty="0"/>
              <a:t>                                                           Душа без веры – погорелый дом.</a:t>
            </a:r>
            <a:br>
              <a:rPr lang="ru-RU" dirty="0"/>
            </a:br>
            <a:r>
              <a:rPr lang="ru-RU" dirty="0"/>
              <a:t>                                                         Не обрекай сокровище на </a:t>
            </a:r>
            <a:r>
              <a:rPr lang="ru-RU" dirty="0" smtClean="0"/>
              <a:t>муки.</a:t>
            </a:r>
          </a:p>
          <a:p>
            <a:endParaRPr lang="ru-RU" dirty="0"/>
          </a:p>
          <a:p>
            <a:r>
              <a:rPr lang="ru-RU" i="1" dirty="0" smtClean="0"/>
              <a:t>Иеромонах Роман</a:t>
            </a:r>
            <a:r>
              <a:rPr lang="ru-RU" dirty="0"/>
              <a:t/>
            </a:r>
            <a:br>
              <a:rPr lang="ru-RU" dirty="0"/>
            </a:br>
            <a:endParaRPr lang="ru-RU" dirty="0"/>
          </a:p>
        </p:txBody>
      </p:sp>
    </p:spTree>
    <p:extLst>
      <p:ext uri="{BB962C8B-B14F-4D97-AF65-F5344CB8AC3E}">
        <p14:creationId xmlns:p14="http://schemas.microsoft.com/office/powerpoint/2010/main" val="3890897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4182" y="457200"/>
            <a:ext cx="9088582" cy="955964"/>
          </a:xfrm>
        </p:spPr>
        <p:txBody>
          <a:bodyPr>
            <a:normAutofit/>
          </a:bodyPr>
          <a:lstStyle/>
          <a:p>
            <a:pPr algn="ctr"/>
            <a:r>
              <a:rPr lang="ru-RU" dirty="0"/>
              <a:t> </a:t>
            </a:r>
            <a:r>
              <a:rPr lang="ru-RU" sz="2700" dirty="0"/>
              <a:t>Пятый урок – урок </a:t>
            </a:r>
            <a:r>
              <a:rPr lang="ru-RU" sz="2700" dirty="0" smtClean="0"/>
              <a:t>скромности</a:t>
            </a:r>
            <a:endParaRPr lang="ru-RU" sz="2700" dirty="0">
              <a:solidFill>
                <a:schemeClr val="tx1"/>
              </a:solidFill>
            </a:endParaRPr>
          </a:p>
        </p:txBody>
      </p:sp>
      <p:pic>
        <p:nvPicPr>
          <p:cNvPr id="5" name="Объект 5"/>
          <p:cNvPicPr>
            <a:picLocks noChangeAspect="1"/>
          </p:cNvPicPr>
          <p:nvPr/>
        </p:nvPicPr>
        <p:blipFill rotWithShape="1">
          <a:blip r:embed="rId2" cstate="print">
            <a:extLst>
              <a:ext uri="{28A0092B-C50C-407E-A947-70E740481C1C}">
                <a14:useLocalDpi xmlns:a14="http://schemas.microsoft.com/office/drawing/2010/main" val="0"/>
              </a:ext>
            </a:extLst>
          </a:blip>
          <a:srcRect r="7655"/>
          <a:stretch/>
        </p:blipFill>
        <p:spPr>
          <a:xfrm>
            <a:off x="1323109" y="1413164"/>
            <a:ext cx="4336472" cy="5306291"/>
          </a:xfrm>
          <a:prstGeom prst="rect">
            <a:avLst/>
          </a:prstGeom>
        </p:spPr>
      </p:pic>
      <p:sp>
        <p:nvSpPr>
          <p:cNvPr id="3" name="Объект 2"/>
          <p:cNvSpPr>
            <a:spLocks noGrp="1"/>
          </p:cNvSpPr>
          <p:nvPr>
            <p:ph idx="1"/>
          </p:nvPr>
        </p:nvSpPr>
        <p:spPr>
          <a:xfrm>
            <a:off x="6428508" y="1413165"/>
            <a:ext cx="3380509" cy="4628198"/>
          </a:xfrm>
        </p:spPr>
        <p:txBody>
          <a:bodyPr>
            <a:noAutofit/>
          </a:bodyPr>
          <a:lstStyle/>
          <a:p>
            <a:pPr marL="0" indent="0">
              <a:lnSpc>
                <a:spcPct val="150000"/>
              </a:lnSpc>
              <a:buNone/>
            </a:pPr>
            <a:r>
              <a:rPr lang="ru-RU" sz="2400" dirty="0">
                <a:solidFill>
                  <a:schemeClr val="tx1"/>
                </a:solidFill>
              </a:rPr>
              <a:t>Преподобный Сергий одевался в ветхие одежды, никогда не повышал голоса, был </a:t>
            </a:r>
            <a:r>
              <a:rPr lang="ru-RU" sz="2400" dirty="0" smtClean="0">
                <a:solidFill>
                  <a:schemeClr val="tx1"/>
                </a:solidFill>
              </a:rPr>
              <a:t>очень добр и терпелив. Он </a:t>
            </a:r>
            <a:r>
              <a:rPr lang="ru-RU" sz="2400" dirty="0">
                <a:solidFill>
                  <a:schemeClr val="tx1"/>
                </a:solidFill>
              </a:rPr>
              <a:t>запрещал рассказывать о своих добрых делах.</a:t>
            </a:r>
            <a:endParaRPr lang="ru-RU" sz="2400" dirty="0"/>
          </a:p>
        </p:txBody>
      </p:sp>
    </p:spTree>
    <p:extLst>
      <p:ext uri="{BB962C8B-B14F-4D97-AF65-F5344CB8AC3E}">
        <p14:creationId xmlns:p14="http://schemas.microsoft.com/office/powerpoint/2010/main" val="3362203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28654" y="96982"/>
            <a:ext cx="6054437" cy="1833418"/>
          </a:xfrm>
        </p:spPr>
        <p:txBody>
          <a:bodyPr>
            <a:noAutofit/>
          </a:bodyPr>
          <a:lstStyle/>
          <a:p>
            <a:r>
              <a:rPr lang="ru-RU" sz="2400" dirty="0" smtClean="0">
                <a:solidFill>
                  <a:schemeClr val="tx1"/>
                </a:solidFill>
              </a:rPr>
              <a:t>     Сергий </a:t>
            </a:r>
            <a:r>
              <a:rPr lang="ru-RU" sz="2400" dirty="0">
                <a:solidFill>
                  <a:schemeClr val="tx1"/>
                </a:solidFill>
              </a:rPr>
              <a:t>Радонежский жил очень скромно. Однажды к нему пришел крестьянин, а в это время святой работал на огороде. Когда крестьянину на него указали, то он не поверил монахам и огорчился, что не увидел преподобного Сергия. Но тут в монастырь приехал князь, и крестьянин увидел, что князь берет благословение у того старца, которого он назвал нищим. Крестьянин раскаялся в своем поступке, и преподобный его утешил. Этот сюжет </a:t>
            </a:r>
            <a:r>
              <a:rPr lang="ru-RU" sz="2400" dirty="0" smtClean="0">
                <a:solidFill>
                  <a:schemeClr val="tx1"/>
                </a:solidFill>
              </a:rPr>
              <a:t>смотрим </a:t>
            </a:r>
            <a:r>
              <a:rPr lang="ru-RU" sz="2400" dirty="0">
                <a:solidFill>
                  <a:schemeClr val="tx1"/>
                </a:solidFill>
              </a:rPr>
              <a:t>в мультипликационном варианте на телеканале «Доброе слово». </a:t>
            </a:r>
            <a:r>
              <a:rPr lang="ru-RU" sz="2400" dirty="0" smtClean="0">
                <a:solidFill>
                  <a:schemeClr val="tx1"/>
                </a:solidFill>
              </a:rPr>
              <a:t>Делаем </a:t>
            </a:r>
            <a:r>
              <a:rPr lang="ru-RU" sz="2400" dirty="0">
                <a:solidFill>
                  <a:schemeClr val="tx1"/>
                </a:solidFill>
              </a:rPr>
              <a:t>выводы, что хвастаться и считать себя лучше других неправильно; нельзя судить о человеке по </a:t>
            </a:r>
            <a:r>
              <a:rPr lang="ru-RU" sz="2400" dirty="0" smtClean="0">
                <a:solidFill>
                  <a:schemeClr val="tx1"/>
                </a:solidFill>
              </a:rPr>
              <a:t>одежде.</a:t>
            </a:r>
            <a:endParaRPr lang="ru-RU" sz="2400" dirty="0">
              <a:solidFill>
                <a:schemeClr val="tx1"/>
              </a:solidFill>
            </a:endParaRPr>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7979" t="30373" r="46505" b="55604"/>
          <a:stretch/>
        </p:blipFill>
        <p:spPr>
          <a:xfrm>
            <a:off x="138545" y="96982"/>
            <a:ext cx="3990109" cy="2881745"/>
          </a:xfrm>
          <a:prstGeom prst="rect">
            <a:avLst/>
          </a:prstGeom>
        </p:spPr>
      </p:pic>
      <p:pic>
        <p:nvPicPr>
          <p:cNvPr id="5" name="Объект 3"/>
          <p:cNvPicPr>
            <a:picLocks noChangeAspect="1"/>
          </p:cNvPicPr>
          <p:nvPr/>
        </p:nvPicPr>
        <p:blipFill rotWithShape="1">
          <a:blip r:embed="rId3" cstate="print">
            <a:extLst>
              <a:ext uri="{28A0092B-C50C-407E-A947-70E740481C1C}">
                <a14:useLocalDpi xmlns:a14="http://schemas.microsoft.com/office/drawing/2010/main" val="0"/>
              </a:ext>
            </a:extLst>
          </a:blip>
          <a:srcRect l="8376" t="23273"/>
          <a:stretch/>
        </p:blipFill>
        <p:spPr>
          <a:xfrm>
            <a:off x="182881" y="3463635"/>
            <a:ext cx="3821084" cy="3158837"/>
          </a:xfrm>
          <a:prstGeom prst="rect">
            <a:avLst/>
          </a:prstGeom>
        </p:spPr>
      </p:pic>
    </p:spTree>
    <p:extLst>
      <p:ext uri="{BB962C8B-B14F-4D97-AF65-F5344CB8AC3E}">
        <p14:creationId xmlns:p14="http://schemas.microsoft.com/office/powerpoint/2010/main" val="552393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528" y="221674"/>
            <a:ext cx="9240982" cy="1898072"/>
          </a:xfrm>
        </p:spPr>
        <p:txBody>
          <a:bodyPr>
            <a:normAutofit fontScale="90000"/>
          </a:bodyPr>
          <a:lstStyle/>
          <a:p>
            <a:r>
              <a:rPr lang="ru-RU" sz="2700" b="1" dirty="0">
                <a:solidFill>
                  <a:srgbClr val="92D050"/>
                </a:solidFill>
              </a:rPr>
              <a:t>Сергий Радонежский учит нас еще и патриотизму, любви к Родине. </a:t>
            </a:r>
            <a:r>
              <a:rPr lang="ru-RU" sz="2700" dirty="0">
                <a:solidFill>
                  <a:schemeClr val="tx1"/>
                </a:solidFill>
              </a:rPr>
              <a:t>Его имя тесно связано с Куликовской битвой. Этот урок важен, потому что без патриотизма невозможно сохранение самого народа, его культуры и самостоятельного бытия.</a:t>
            </a:r>
            <a:r>
              <a:rPr lang="ru-RU" dirty="0">
                <a:solidFill>
                  <a:schemeClr val="tx1"/>
                </a:solidFill>
              </a:rPr>
              <a:t/>
            </a:r>
            <a:br>
              <a:rPr lang="ru-RU" dirty="0">
                <a:solidFill>
                  <a:schemeClr val="tx1"/>
                </a:solidFill>
              </a:rPr>
            </a:br>
            <a:endParaRPr lang="ru-RU" sz="2400" dirty="0">
              <a:solidFill>
                <a:schemeClr val="tx1"/>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2873" y="1911928"/>
            <a:ext cx="5994551" cy="4601151"/>
          </a:xfrm>
          <a:prstGeom prst="rect">
            <a:avLst/>
          </a:prstGeom>
        </p:spPr>
      </p:pic>
    </p:spTree>
    <p:extLst>
      <p:ext uri="{BB962C8B-B14F-4D97-AF65-F5344CB8AC3E}">
        <p14:creationId xmlns:p14="http://schemas.microsoft.com/office/powerpoint/2010/main" val="2533846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0945" y="193964"/>
            <a:ext cx="10764981" cy="1191491"/>
          </a:xfrm>
        </p:spPr>
        <p:txBody>
          <a:bodyPr>
            <a:normAutofit fontScale="90000"/>
          </a:bodyPr>
          <a:lstStyle/>
          <a:p>
            <a:r>
              <a:rPr lang="ru-RU" sz="2400" dirty="0" smtClean="0">
                <a:solidFill>
                  <a:schemeClr val="tx1"/>
                </a:solidFill>
              </a:rPr>
              <a:t>    Объясняю </a:t>
            </a:r>
            <a:r>
              <a:rPr lang="ru-RU" sz="2400" dirty="0">
                <a:solidFill>
                  <a:schemeClr val="tx1"/>
                </a:solidFill>
              </a:rPr>
              <a:t>детям, что святой не ценил земные блага, а больше думал о душе, о Боге и о </a:t>
            </a:r>
            <a:r>
              <a:rPr lang="ru-RU" sz="2400" dirty="0" smtClean="0">
                <a:solidFill>
                  <a:schemeClr val="tx1"/>
                </a:solidFill>
              </a:rPr>
              <a:t>Родине . По </a:t>
            </a:r>
            <a:r>
              <a:rPr lang="ru-RU" sz="2400" dirty="0">
                <a:solidFill>
                  <a:schemeClr val="tx1"/>
                </a:solidFill>
              </a:rPr>
              <a:t>словам </a:t>
            </a:r>
            <a:r>
              <a:rPr lang="ru-RU" sz="2400" dirty="0" smtClean="0">
                <a:solidFill>
                  <a:schemeClr val="tx1"/>
                </a:solidFill>
              </a:rPr>
              <a:t>одного современника, Сергий </a:t>
            </a:r>
            <a:r>
              <a:rPr lang="ru-RU" sz="2400" dirty="0">
                <a:solidFill>
                  <a:schemeClr val="tx1"/>
                </a:solidFill>
              </a:rPr>
              <a:t>«тихими и кроткими словами» мог действовать на самые загрубелые и ожесточенные сердца, очень часто примирял враждующих между собой князей, уговаривая их подчиниться Великому князю Московскому, благодаря преподобному ко дню Куликовской битвы почти все русские князья признали главенство Дмитрия Ивановича. На этом примере дети учатся решать свои проблемы не кулаками и руганью, а мирными переговорами. </a:t>
            </a:r>
            <a:r>
              <a:rPr lang="ru-RU" dirty="0"/>
              <a:t/>
            </a:r>
            <a:br>
              <a:rPr lang="ru-RU" dirty="0"/>
            </a:br>
            <a:endParaRPr lang="ru-RU" sz="2400" dirty="0">
              <a:solidFill>
                <a:schemeClr val="tx1"/>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46217" y="2978728"/>
            <a:ext cx="5292437" cy="3782290"/>
          </a:xfrm>
          <a:prstGeom prst="rect">
            <a:avLst/>
          </a:prstGeom>
        </p:spPr>
      </p:pic>
    </p:spTree>
    <p:extLst>
      <p:ext uri="{BB962C8B-B14F-4D97-AF65-F5344CB8AC3E}">
        <p14:creationId xmlns:p14="http://schemas.microsoft.com/office/powerpoint/2010/main" val="3845509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0945" y="221673"/>
            <a:ext cx="10141527" cy="1708727"/>
          </a:xfrm>
        </p:spPr>
        <p:txBody>
          <a:bodyPr>
            <a:noAutofit/>
          </a:bodyPr>
          <a:lstStyle/>
          <a:p>
            <a:r>
              <a:rPr lang="ru-RU" sz="2400" dirty="0" smtClean="0">
                <a:solidFill>
                  <a:schemeClr val="tx1"/>
                </a:solidFill>
              </a:rPr>
              <a:t>    Благословение </a:t>
            </a:r>
            <a:r>
              <a:rPr lang="ru-RU" sz="2400" dirty="0">
                <a:solidFill>
                  <a:schemeClr val="tx1"/>
                </a:solidFill>
              </a:rPr>
              <a:t>преподобным Сергием Великого князя Дмитрия на битву с Мамаем считалось залогом победы над супостатами, вселило надежду в сердца русских людей и поколебало желание тех, кто готов бол встать вместе с Мамаем против Великого князя. Этот эпизод показывает, что святому Сергию не были чужды нужды и беды Отечества. </a:t>
            </a:r>
            <a:br>
              <a:rPr lang="ru-RU" sz="2400" dirty="0">
                <a:solidFill>
                  <a:schemeClr val="tx1"/>
                </a:solidFill>
              </a:rPr>
            </a:br>
            <a:endParaRPr lang="ru-RU" sz="2400" dirty="0">
              <a:solidFill>
                <a:schemeClr val="tx1"/>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84764" y="2202874"/>
            <a:ext cx="6276108" cy="4448752"/>
          </a:xfrm>
          <a:prstGeom prst="rect">
            <a:avLst/>
          </a:prstGeom>
        </p:spPr>
      </p:pic>
    </p:spTree>
    <p:extLst>
      <p:ext uri="{BB962C8B-B14F-4D97-AF65-F5344CB8AC3E}">
        <p14:creationId xmlns:p14="http://schemas.microsoft.com/office/powerpoint/2010/main" val="780589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93964"/>
            <a:ext cx="9076266" cy="1736436"/>
          </a:xfrm>
        </p:spPr>
        <p:txBody>
          <a:bodyPr>
            <a:noAutofit/>
          </a:bodyPr>
          <a:lstStyle/>
          <a:p>
            <a:r>
              <a:rPr lang="ru-RU" sz="2400" dirty="0" smtClean="0">
                <a:solidFill>
                  <a:schemeClr val="tx1"/>
                </a:solidFill>
              </a:rPr>
              <a:t>   Для </a:t>
            </a:r>
            <a:r>
              <a:rPr lang="ru-RU" sz="2400" dirty="0">
                <a:solidFill>
                  <a:schemeClr val="tx1"/>
                </a:solidFill>
              </a:rPr>
              <a:t>наглядности при знакомстве с этой исторической вехой в жизни преподобного Сергия </a:t>
            </a:r>
            <a:r>
              <a:rPr lang="ru-RU" sz="2400" dirty="0" smtClean="0">
                <a:solidFill>
                  <a:schemeClr val="tx1"/>
                </a:solidFill>
              </a:rPr>
              <a:t>на </a:t>
            </a:r>
            <a:r>
              <a:rPr lang="ru-RU" sz="2400" dirty="0">
                <a:solidFill>
                  <a:schemeClr val="tx1"/>
                </a:solidFill>
              </a:rPr>
              <a:t>нашей панораме </a:t>
            </a:r>
            <a:r>
              <a:rPr lang="ru-RU" sz="2400" dirty="0" smtClean="0">
                <a:solidFill>
                  <a:schemeClr val="tx1"/>
                </a:solidFill>
              </a:rPr>
              <a:t>развернулась </a:t>
            </a:r>
            <a:r>
              <a:rPr lang="ru-RU" sz="2400" dirty="0">
                <a:solidFill>
                  <a:schemeClr val="tx1"/>
                </a:solidFill>
              </a:rPr>
              <a:t>Куликовская битва. Мальчики, исполненные патриотических чувств, облачились в богатырские шлемы.</a:t>
            </a:r>
            <a:br>
              <a:rPr lang="ru-RU" sz="2400" dirty="0">
                <a:solidFill>
                  <a:schemeClr val="tx1"/>
                </a:solidFill>
              </a:rPr>
            </a:br>
            <a:endParaRPr lang="ru-RU" sz="2400" dirty="0">
              <a:solidFill>
                <a:schemeClr val="tx1"/>
              </a:solidFill>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334" y="2160588"/>
            <a:ext cx="3549069" cy="4572721"/>
          </a:xfrm>
          <a:prstGeom prst="rect">
            <a:avLst/>
          </a:prstGeom>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7212"/>
          <a:stretch/>
        </p:blipFill>
        <p:spPr>
          <a:xfrm>
            <a:off x="5089525" y="1930401"/>
            <a:ext cx="6631420" cy="4664364"/>
          </a:xfrm>
          <a:prstGeom prst="rect">
            <a:avLst/>
          </a:prstGeom>
        </p:spPr>
      </p:pic>
    </p:spTree>
    <p:extLst>
      <p:ext uri="{BB962C8B-B14F-4D97-AF65-F5344CB8AC3E}">
        <p14:creationId xmlns:p14="http://schemas.microsoft.com/office/powerpoint/2010/main" val="278574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3782" y="429491"/>
            <a:ext cx="4170218" cy="5292436"/>
          </a:xfrm>
        </p:spPr>
        <p:txBody>
          <a:bodyPr>
            <a:normAutofit fontScale="90000"/>
          </a:bodyPr>
          <a:lstStyle/>
          <a:p>
            <a:pPr>
              <a:lnSpc>
                <a:spcPct val="150000"/>
              </a:lnSpc>
            </a:pPr>
            <a:r>
              <a:rPr lang="ru-RU" sz="2400" dirty="0"/>
              <a:t> </a:t>
            </a:r>
            <a:r>
              <a:rPr lang="ru-RU" sz="2400" dirty="0" smtClean="0"/>
              <a:t>   </a:t>
            </a:r>
            <a:r>
              <a:rPr lang="ru-RU" sz="2700" dirty="0" smtClean="0">
                <a:solidFill>
                  <a:schemeClr val="tx1"/>
                </a:solidFill>
              </a:rPr>
              <a:t>Ещё </a:t>
            </a:r>
            <a:r>
              <a:rPr lang="ru-RU" sz="2700" dirty="0">
                <a:solidFill>
                  <a:schemeClr val="tx1"/>
                </a:solidFill>
              </a:rPr>
              <a:t>дети узнали, почему некоторых святых называют преподобными</a:t>
            </a:r>
            <a:r>
              <a:rPr lang="ru-RU" sz="2700" dirty="0" smtClean="0">
                <a:solidFill>
                  <a:schemeClr val="tx1"/>
                </a:solidFill>
              </a:rPr>
              <a:t>, </a:t>
            </a:r>
            <a:r>
              <a:rPr lang="ru-RU" sz="2700" dirty="0">
                <a:solidFill>
                  <a:schemeClr val="tx1"/>
                </a:solidFill>
              </a:rPr>
              <a:t>о том, что сама Пресвятая Богородица являлась святому Сергию</a:t>
            </a:r>
            <a:r>
              <a:rPr lang="ru-RU" sz="2700" dirty="0" smtClean="0">
                <a:solidFill>
                  <a:schemeClr val="tx1"/>
                </a:solidFill>
              </a:rPr>
              <a:t>, </a:t>
            </a:r>
            <a:r>
              <a:rPr lang="ru-RU" sz="2700" dirty="0">
                <a:solidFill>
                  <a:schemeClr val="tx1"/>
                </a:solidFill>
              </a:rPr>
              <a:t>как сослужил ему Ангел Божий, </a:t>
            </a:r>
            <a:r>
              <a:rPr lang="ru-RU" sz="2700" dirty="0" smtClean="0">
                <a:solidFill>
                  <a:schemeClr val="tx1"/>
                </a:solidFill>
              </a:rPr>
              <a:t>о </a:t>
            </a:r>
            <a:r>
              <a:rPr lang="ru-RU" sz="2700" dirty="0">
                <a:solidFill>
                  <a:schemeClr val="tx1"/>
                </a:solidFill>
              </a:rPr>
              <a:t>чудесном видении множества птиц. </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35783" y="332509"/>
            <a:ext cx="4336472" cy="6248399"/>
          </a:xfrm>
          <a:prstGeom prst="rect">
            <a:avLst/>
          </a:prstGeom>
        </p:spPr>
      </p:pic>
    </p:spTree>
    <p:extLst>
      <p:ext uri="{BB962C8B-B14F-4D97-AF65-F5344CB8AC3E}">
        <p14:creationId xmlns:p14="http://schemas.microsoft.com/office/powerpoint/2010/main" val="1819303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037" y="346364"/>
            <a:ext cx="9005454" cy="1584036"/>
          </a:xfrm>
        </p:spPr>
        <p:txBody>
          <a:bodyPr>
            <a:noAutofit/>
          </a:bodyPr>
          <a:lstStyle/>
          <a:p>
            <a:r>
              <a:rPr lang="ru-RU" sz="2400" dirty="0" smtClean="0">
                <a:solidFill>
                  <a:schemeClr val="tx1"/>
                </a:solidFill>
              </a:rPr>
              <a:t>   Вместе </a:t>
            </a:r>
            <a:r>
              <a:rPr lang="ru-RU" sz="2400" dirty="0">
                <a:solidFill>
                  <a:schemeClr val="tx1"/>
                </a:solidFill>
              </a:rPr>
              <a:t>решили, что мы тоже хотим быть учениками святого преподобного Сергия Радонежского и будем стараться помнить и выполнять то, чему он нас научил. В знак этого, сделали бумажных птичек. </a:t>
            </a:r>
            <a:br>
              <a:rPr lang="ru-RU" sz="2400" dirty="0">
                <a:solidFill>
                  <a:schemeClr val="tx1"/>
                </a:solidFill>
              </a:rPr>
            </a:br>
            <a:endParaRPr lang="ru-RU" sz="2400" dirty="0">
              <a:solidFill>
                <a:schemeClr val="tx1"/>
              </a:solidFill>
            </a:endParaRPr>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5939" b="16848"/>
          <a:stretch/>
        </p:blipFill>
        <p:spPr>
          <a:xfrm>
            <a:off x="207818" y="2160589"/>
            <a:ext cx="7010400" cy="4170938"/>
          </a:xfrm>
          <a:prstGeom prst="rect">
            <a:avLst/>
          </a:prstGeom>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6242"/>
          <a:stretch/>
        </p:blipFill>
        <p:spPr>
          <a:xfrm>
            <a:off x="7478920" y="1579418"/>
            <a:ext cx="4422134" cy="5112327"/>
          </a:xfrm>
          <a:prstGeom prst="rect">
            <a:avLst/>
          </a:prstGeom>
        </p:spPr>
      </p:pic>
    </p:spTree>
    <p:extLst>
      <p:ext uri="{BB962C8B-B14F-4D97-AF65-F5344CB8AC3E}">
        <p14:creationId xmlns:p14="http://schemas.microsoft.com/office/powerpoint/2010/main" val="1476792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073" y="0"/>
            <a:ext cx="9393382" cy="1930400"/>
          </a:xfrm>
        </p:spPr>
        <p:txBody>
          <a:bodyPr>
            <a:normAutofit fontScale="90000"/>
          </a:bodyPr>
          <a:lstStyle/>
          <a:p>
            <a:r>
              <a:rPr lang="ru-RU" sz="2700" dirty="0" smtClean="0">
                <a:solidFill>
                  <a:schemeClr val="tx1"/>
                </a:solidFill>
              </a:rPr>
              <a:t>     Лавра </a:t>
            </a:r>
            <a:r>
              <a:rPr lang="ru-RU" sz="2700" dirty="0">
                <a:solidFill>
                  <a:schemeClr val="tx1"/>
                </a:solidFill>
              </a:rPr>
              <a:t>– большой монастырский комплекс - вот чем </a:t>
            </a:r>
            <a:r>
              <a:rPr lang="ru-RU" sz="2700" dirty="0" smtClean="0">
                <a:solidFill>
                  <a:schemeClr val="tx1"/>
                </a:solidFill>
              </a:rPr>
              <a:t>стало </a:t>
            </a:r>
            <a:r>
              <a:rPr lang="ru-RU" sz="2700" dirty="0">
                <a:solidFill>
                  <a:schemeClr val="tx1"/>
                </a:solidFill>
              </a:rPr>
              <a:t>через много лет пустынное и уединенное место духовных подвигов святого преподобного Сергия. Там, где был лес сейчас стоит красивый город Сергиев Посад и находится сердце православной России Троице – Сергиева лавра. </a:t>
            </a:r>
          </a:p>
        </p:txBody>
      </p:sp>
      <p:pic>
        <p:nvPicPr>
          <p:cNvPr id="6" name="Объект 5"/>
          <p:cNvPicPr>
            <a:picLocks noGrp="1" noChangeAspect="1"/>
          </p:cNvPicPr>
          <p:nvPr>
            <p:ph idx="1"/>
          </p:nvPr>
        </p:nvPicPr>
        <p:blipFill rotWithShape="1">
          <a:blip r:embed="rId2">
            <a:extLst>
              <a:ext uri="{28A0092B-C50C-407E-A947-70E740481C1C}">
                <a14:useLocalDpi xmlns:a14="http://schemas.microsoft.com/office/drawing/2010/main" val="0"/>
              </a:ext>
            </a:extLst>
          </a:blip>
          <a:srcRect b="22525"/>
          <a:stretch/>
        </p:blipFill>
        <p:spPr>
          <a:xfrm>
            <a:off x="622289" y="1930400"/>
            <a:ext cx="8896949" cy="4775200"/>
          </a:xfrm>
          <a:prstGeom prst="rect">
            <a:avLst/>
          </a:prstGeom>
        </p:spPr>
      </p:pic>
    </p:spTree>
    <p:extLst>
      <p:ext uri="{BB962C8B-B14F-4D97-AF65-F5344CB8AC3E}">
        <p14:creationId xmlns:p14="http://schemas.microsoft.com/office/powerpoint/2010/main" val="3438836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0217" y="96982"/>
            <a:ext cx="10695709" cy="1833418"/>
          </a:xfrm>
        </p:spPr>
        <p:txBody>
          <a:bodyPr>
            <a:noAutofit/>
          </a:bodyPr>
          <a:lstStyle/>
          <a:p>
            <a:r>
              <a:rPr lang="ru-RU" sz="2400" dirty="0" smtClean="0">
                <a:solidFill>
                  <a:schemeClr val="tx1"/>
                </a:solidFill>
              </a:rPr>
              <a:t>   Множество </a:t>
            </a:r>
            <a:r>
              <a:rPr lang="ru-RU" sz="2400" dirty="0">
                <a:solidFill>
                  <a:schemeClr val="tx1"/>
                </a:solidFill>
              </a:rPr>
              <a:t>людей посещают </a:t>
            </a:r>
            <a:r>
              <a:rPr lang="ru-RU" sz="2400" dirty="0" smtClean="0">
                <a:solidFill>
                  <a:schemeClr val="tx1"/>
                </a:solidFill>
              </a:rPr>
              <a:t>Лавру</a:t>
            </a:r>
            <a:r>
              <a:rPr lang="ru-RU" sz="2400" dirty="0">
                <a:solidFill>
                  <a:schemeClr val="tx1"/>
                </a:solidFill>
              </a:rPr>
              <a:t>, чтобы прикоснуться к святыням, обрести душевный покой. Так было на протяжении многих веков и так будет всегда, пока жива Русь. Дети совершили виртуальную экскурсию в это святое место, были впечатлены красотой и величественностью монастыря, рассуждали, почему произошли такие изменения.</a:t>
            </a:r>
            <a:br>
              <a:rPr lang="ru-RU" sz="2400" dirty="0">
                <a:solidFill>
                  <a:schemeClr val="tx1"/>
                </a:solidFill>
              </a:rPr>
            </a:br>
            <a:endParaRPr lang="ru-RU" sz="2400" dirty="0">
              <a:solidFill>
                <a:schemeClr val="tx1"/>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62545" y="2036618"/>
            <a:ext cx="7841673" cy="4627418"/>
          </a:xfrm>
          <a:prstGeom prst="rect">
            <a:avLst/>
          </a:prstGeom>
        </p:spPr>
      </p:pic>
    </p:spTree>
    <p:extLst>
      <p:ext uri="{BB962C8B-B14F-4D97-AF65-F5344CB8AC3E}">
        <p14:creationId xmlns:p14="http://schemas.microsoft.com/office/powerpoint/2010/main" val="1812354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757" y="199504"/>
            <a:ext cx="7631084" cy="6334299"/>
          </a:xfrm>
        </p:spPr>
        <p:txBody>
          <a:bodyPr>
            <a:normAutofit/>
          </a:bodyPr>
          <a:lstStyle/>
          <a:p>
            <a:r>
              <a:rPr lang="ru-RU" dirty="0"/>
              <a:t> </a:t>
            </a:r>
            <a:r>
              <a:rPr lang="ru-RU" dirty="0" smtClean="0"/>
              <a:t>    </a:t>
            </a:r>
            <a:r>
              <a:rPr lang="ru-RU" sz="2700" dirty="0" smtClean="0">
                <a:solidFill>
                  <a:schemeClr val="tx1"/>
                </a:solidFill>
              </a:rPr>
              <a:t>Жизнь </a:t>
            </a:r>
            <a:r>
              <a:rPr lang="ru-RU" sz="2700" dirty="0">
                <a:solidFill>
                  <a:schemeClr val="tx1"/>
                </a:solidFill>
              </a:rPr>
              <a:t>святого преподобного Сергия Радонежского – это настоящие уроки нравственности для любого христианина. Обращение к этим урокам позволяет решить важную педагогическую проблему – восстановление ценности нравственного идеала. Знакомство с путем восхождения отрока Варфоломея к преподобию Сергия Радонежского – это познание пути святости простого человека. Восхождение имело ступени: смирение, послушание, терпение, доброе отношение к ближним, трудолюбие, скромность, любовь к Родине, - которые мы называем уроками.</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63841" y="199505"/>
            <a:ext cx="3973483" cy="6334298"/>
          </a:xfrm>
        </p:spPr>
      </p:pic>
    </p:spTree>
    <p:extLst>
      <p:ext uri="{BB962C8B-B14F-4D97-AF65-F5344CB8AC3E}">
        <p14:creationId xmlns:p14="http://schemas.microsoft.com/office/powerpoint/2010/main" val="663056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9" y="0"/>
            <a:ext cx="11665527" cy="1930400"/>
          </a:xfrm>
        </p:spPr>
        <p:txBody>
          <a:bodyPr>
            <a:noAutofit/>
          </a:bodyPr>
          <a:lstStyle/>
          <a:p>
            <a:r>
              <a:rPr lang="ru-RU" sz="2000" dirty="0" smtClean="0">
                <a:solidFill>
                  <a:schemeClr val="tx1"/>
                </a:solidFill>
              </a:rPr>
              <a:t>     Вот </a:t>
            </a:r>
            <a:r>
              <a:rPr lang="ru-RU" sz="2000" dirty="0">
                <a:solidFill>
                  <a:schemeClr val="tx1"/>
                </a:solidFill>
              </a:rPr>
              <a:t>так, не поучая, а просто знакомя ребят с жизнью святого преподобного Сергия Радонежского, воспитатель сможет посеять в детские души семена смирения, терпения, послушания, трудолюбия, справедливости, нравственной чистоты и </a:t>
            </a:r>
            <a:r>
              <a:rPr lang="ru-RU" sz="2000" dirty="0" smtClean="0">
                <a:solidFill>
                  <a:schemeClr val="tx1"/>
                </a:solidFill>
              </a:rPr>
              <a:t>любви к Родине, </a:t>
            </a:r>
            <a:r>
              <a:rPr lang="ru-RU" sz="2000" dirty="0">
                <a:solidFill>
                  <a:schemeClr val="tx1"/>
                </a:solidFill>
              </a:rPr>
              <a:t>приносящие истинную радость. Дети стали больше обращать внимание на богатство, красоту и разнообразие мира природы, понимать необходимость бережного отношения ко всему живому. Кроме этого, такая деятельность расширяет кругозор дошкольников, служит интеграционной моделью во все образовательные области дошкольной педагогики. </a:t>
            </a:r>
            <a:br>
              <a:rPr lang="ru-RU" sz="2000" dirty="0">
                <a:solidFill>
                  <a:schemeClr val="tx1"/>
                </a:solidFill>
              </a:rPr>
            </a:br>
            <a:r>
              <a:rPr lang="ru-RU" sz="2000" dirty="0" smtClean="0">
                <a:solidFill>
                  <a:schemeClr val="tx1"/>
                </a:solidFill>
              </a:rPr>
              <a:t>Вознесшись </a:t>
            </a:r>
            <a:r>
              <a:rPr lang="ru-RU" sz="2000" dirty="0">
                <a:solidFill>
                  <a:schemeClr val="tx1"/>
                </a:solidFill>
              </a:rPr>
              <a:t>душой к Богу, </a:t>
            </a:r>
            <a:r>
              <a:rPr lang="ru-RU" sz="2000" dirty="0" smtClean="0">
                <a:solidFill>
                  <a:schemeClr val="tx1"/>
                </a:solidFill>
              </a:rPr>
              <a:t>святой Сергий </a:t>
            </a:r>
            <a:r>
              <a:rPr lang="ru-RU" sz="2000" dirty="0">
                <a:solidFill>
                  <a:schemeClr val="tx1"/>
                </a:solidFill>
              </a:rPr>
              <a:t>продолжает переживать за свой народ и молиться за него. Каждая страница жизни преподобного – это не только пример для подражания, но и образец духовного и нравственного воспитания наших детей.</a:t>
            </a:r>
            <a:br>
              <a:rPr lang="ru-RU" sz="2000" dirty="0">
                <a:solidFill>
                  <a:schemeClr val="tx1"/>
                </a:solidFill>
              </a:rPr>
            </a:br>
            <a:endParaRPr lang="ru-RU" sz="2000" dirty="0">
              <a:solidFill>
                <a:schemeClr val="tx1"/>
              </a:solidFill>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6836" y="3172691"/>
            <a:ext cx="6592518" cy="3685309"/>
          </a:xfrm>
          <a:prstGeom prst="rect">
            <a:avLst/>
          </a:prstGeom>
        </p:spPr>
      </p:pic>
    </p:spTree>
    <p:extLst>
      <p:ext uri="{BB962C8B-B14F-4D97-AF65-F5344CB8AC3E}">
        <p14:creationId xmlns:p14="http://schemas.microsoft.com/office/powerpoint/2010/main" val="2011784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2786302" cy="581891"/>
          </a:xfrm>
        </p:spPr>
        <p:txBody>
          <a:bodyPr>
            <a:normAutofit fontScale="90000"/>
          </a:bodyPr>
          <a:lstStyle/>
          <a:p>
            <a:r>
              <a:rPr lang="ru-RU" dirty="0" smtClean="0"/>
              <a:t>ЛИТЕРАТУРА</a:t>
            </a:r>
            <a:endParaRPr lang="ru-RU" dirty="0"/>
          </a:p>
        </p:txBody>
      </p:sp>
      <p:sp>
        <p:nvSpPr>
          <p:cNvPr id="4" name="Объект 3"/>
          <p:cNvSpPr>
            <a:spLocks noGrp="1"/>
          </p:cNvSpPr>
          <p:nvPr>
            <p:ph sz="half" idx="2"/>
          </p:nvPr>
        </p:nvSpPr>
        <p:spPr>
          <a:xfrm>
            <a:off x="4336474" y="166256"/>
            <a:ext cx="7218218" cy="6359235"/>
          </a:xfrm>
        </p:spPr>
        <p:txBody>
          <a:bodyPr>
            <a:normAutofit fontScale="70000" lnSpcReduction="20000"/>
          </a:bodyPr>
          <a:lstStyle/>
          <a:p>
            <a:pPr lvl="0"/>
            <a:r>
              <a:rPr lang="ru-RU" dirty="0"/>
              <a:t>Артемов В.В., Соколова Л.А. О битве Куликовской - М.: Учебная книга, 2005</a:t>
            </a:r>
          </a:p>
          <a:p>
            <a:pPr lvl="0"/>
            <a:r>
              <a:rPr lang="ru-RU" dirty="0" err="1"/>
              <a:t>Ганаго</a:t>
            </a:r>
            <a:r>
              <a:rPr lang="ru-RU" dirty="0"/>
              <a:t> Б.А. Готово ли сердце - Минск.: Братство в честь святого архистратига Михаила, 2015</a:t>
            </a:r>
          </a:p>
          <a:p>
            <a:pPr lvl="0"/>
            <a:r>
              <a:rPr lang="ru-RU" dirty="0"/>
              <a:t>Жизнь и чудеса преподобного Сергия Радонежского чудотворца. Альбом для раскрашивания. По мотивам лубочных картин </a:t>
            </a:r>
            <a:r>
              <a:rPr lang="en-US" dirty="0"/>
              <a:t>XIX</a:t>
            </a:r>
            <a:r>
              <a:rPr lang="ru-RU" dirty="0"/>
              <a:t>века - М.: Покров -дизайн, 2003</a:t>
            </a:r>
          </a:p>
          <a:p>
            <a:pPr lvl="0"/>
            <a:r>
              <a:rPr lang="ru-RU" dirty="0"/>
              <a:t>Житие, чудеса и заветы преподобного Сергия, Радонежского чудотворца -  М.: Трифонов Печенгский монастырь, 2003</a:t>
            </a:r>
          </a:p>
          <a:p>
            <a:pPr lvl="0"/>
            <a:r>
              <a:rPr lang="ru-RU" dirty="0" err="1"/>
              <a:t>Касаткана</a:t>
            </a:r>
            <a:r>
              <a:rPr lang="ru-RU" dirty="0"/>
              <a:t> О. Какой у нас сегодня праздник? - М.: Круг чтения, 2003</a:t>
            </a:r>
          </a:p>
          <a:p>
            <a:pPr lvl="0"/>
            <a:r>
              <a:rPr lang="ru-RU" dirty="0"/>
              <a:t>Ключевский В.О. Сочинения в девяти томах - М., 1987.</a:t>
            </a:r>
          </a:p>
          <a:p>
            <a:pPr lvl="0"/>
            <a:r>
              <a:rPr lang="ru-RU" dirty="0"/>
              <a:t>Минаева М.А. Житие преподобного Сергия Радонежского для детей с вопросами и заданиями - М.: Вольный странник, 2020</a:t>
            </a:r>
          </a:p>
          <a:p>
            <a:pPr lvl="0"/>
            <a:r>
              <a:rPr lang="ru-RU" dirty="0"/>
              <a:t>Преподобный Сергий Радонежский. Твой небесный заступник - М.: </a:t>
            </a:r>
            <a:r>
              <a:rPr lang="ru-RU" dirty="0" err="1"/>
              <a:t>Даръ</a:t>
            </a:r>
            <a:r>
              <a:rPr lang="ru-RU" dirty="0"/>
              <a:t>, 2012</a:t>
            </a:r>
          </a:p>
          <a:p>
            <a:pPr lvl="0"/>
            <a:r>
              <a:rPr lang="ru-RU" dirty="0"/>
              <a:t>Перехвальская Е. Преподобный Сергий Радонежский. Православные святые - СПб., 1996</a:t>
            </a:r>
          </a:p>
          <a:p>
            <a:pPr lvl="0"/>
            <a:r>
              <a:rPr lang="ru-RU" dirty="0"/>
              <a:t>Струков С.В. Притчи Радонежского леса - Тверь, 2016</a:t>
            </a:r>
          </a:p>
          <a:p>
            <a:pPr lvl="0"/>
            <a:r>
              <a:rPr lang="ru-RU" dirty="0"/>
              <a:t> Шевченко Л.Л. Добрый мир. Православная культура для малышей – М.: Центр поддержки культурно-исторических традиций Отечества </a:t>
            </a:r>
          </a:p>
          <a:p>
            <a:pPr lvl="0"/>
            <a:r>
              <a:rPr lang="ru-RU" dirty="0"/>
              <a:t>Я открываю храм. Познавательная книга для детей и их родителей. – М.: Издательство Сретенского монасыря,2020</a:t>
            </a:r>
          </a:p>
          <a:p>
            <a:r>
              <a:rPr lang="ru-RU" b="1" dirty="0"/>
              <a:t>Интернет – ресурсы:</a:t>
            </a:r>
            <a:endParaRPr lang="ru-RU" dirty="0"/>
          </a:p>
          <a:p>
            <a:r>
              <a:rPr lang="ru-RU" dirty="0"/>
              <a:t>Видео экскурсия в Троице – Сергиеву лавру: </a:t>
            </a:r>
            <a:r>
              <a:rPr lang="ru-RU" u="sng" dirty="0">
                <a:hlinkClick r:id="rId2"/>
              </a:rPr>
              <a:t>https://ok.ru/video/12441225933</a:t>
            </a:r>
            <a:endParaRPr lang="ru-RU" dirty="0"/>
          </a:p>
          <a:p>
            <a:r>
              <a:rPr lang="ru-RU" dirty="0"/>
              <a:t>Житие:	</a:t>
            </a:r>
            <a:r>
              <a:rPr lang="ru-RU" dirty="0">
                <a:hlinkClick r:id="rId3"/>
              </a:rPr>
              <a:t>http://www.litra.ru/fullwork/get/woid/00033601189522382784</a:t>
            </a:r>
            <a:r>
              <a:rPr lang="ru-RU" dirty="0" smtClean="0">
                <a:hlinkClick r:id="rId3"/>
              </a:rPr>
              <a:t>/</a:t>
            </a:r>
            <a:endParaRPr lang="ru-RU" dirty="0" smtClean="0"/>
          </a:p>
          <a:p>
            <a:r>
              <a:rPr lang="ru-RU" dirty="0"/>
              <a:t>Информационно-образовательный православный портал www.pravoslavie.ru </a:t>
            </a:r>
          </a:p>
          <a:p>
            <a:r>
              <a:rPr lang="ru-RU" dirty="0"/>
              <a:t>Телеканал  «Доброе слово» : </a:t>
            </a:r>
            <a:r>
              <a:rPr lang="ru-RU" u="sng" dirty="0">
                <a:hlinkClick r:id="rId2"/>
              </a:rPr>
              <a:t>https://ok.ru/video/12441225933</a:t>
            </a:r>
            <a:endParaRPr lang="ru-RU" dirty="0"/>
          </a:p>
          <a:p>
            <a:endParaRPr lang="ru-RU" dirty="0"/>
          </a:p>
          <a:p>
            <a:endParaRPr lang="ru-RU" dirty="0"/>
          </a:p>
        </p:txBody>
      </p:sp>
      <p:pic>
        <p:nvPicPr>
          <p:cNvPr id="5" name="Объект 4"/>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6738" r="10440"/>
          <a:stretch/>
        </p:blipFill>
        <p:spPr>
          <a:xfrm>
            <a:off x="407434" y="1831622"/>
            <a:ext cx="3326101" cy="2932300"/>
          </a:xfrm>
          <a:prstGeom prst="rect">
            <a:avLst/>
          </a:prstGeom>
        </p:spPr>
      </p:pic>
    </p:spTree>
    <p:extLst>
      <p:ext uri="{BB962C8B-B14F-4D97-AF65-F5344CB8AC3E}">
        <p14:creationId xmlns:p14="http://schemas.microsoft.com/office/powerpoint/2010/main" val="3747899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sp>
        <p:nvSpPr>
          <p:cNvPr id="8" name="Текст 7"/>
          <p:cNvSpPr>
            <a:spLocks noGrp="1"/>
          </p:cNvSpPr>
          <p:nvPr>
            <p:ph type="body" sz="quarter" idx="13"/>
          </p:nvPr>
        </p:nvSpPr>
        <p:spPr/>
        <p:txBody>
          <a:bodyPr/>
          <a:lstStyle/>
          <a:p>
            <a:endParaRPr lang="ru-RU"/>
          </a:p>
        </p:txBody>
      </p:sp>
      <p:sp>
        <p:nvSpPr>
          <p:cNvPr id="7" name="Текст 6"/>
          <p:cNvSpPr>
            <a:spLocks noGrp="1"/>
          </p:cNvSpPr>
          <p:nvPr>
            <p:ph type="body" idx="1"/>
          </p:nvPr>
        </p:nvSpPr>
        <p:spPr/>
        <p:txBody>
          <a:bodyPr/>
          <a:lstStyle/>
          <a:p>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947"/>
            <a:ext cx="12192000" cy="6835053"/>
          </a:xfrm>
          <a:prstGeom prst="rect">
            <a:avLst/>
          </a:prstGeom>
          <a:ln>
            <a:noFill/>
          </a:ln>
          <a:effectLst>
            <a:softEdge rad="112500"/>
          </a:effectLst>
        </p:spPr>
      </p:pic>
      <p:sp>
        <p:nvSpPr>
          <p:cNvPr id="11" name="Прямоугольник 10"/>
          <p:cNvSpPr/>
          <p:nvPr/>
        </p:nvSpPr>
        <p:spPr>
          <a:xfrm>
            <a:off x="2394064" y="1729046"/>
            <a:ext cx="7562737" cy="3046988"/>
          </a:xfrm>
          <a:prstGeom prst="rect">
            <a:avLst/>
          </a:prstGeom>
          <a:noFill/>
        </p:spPr>
        <p:txBody>
          <a:bodyPr wrap="square" lIns="91440" tIns="45720" rIns="91440" bIns="45720">
            <a:spAutoFit/>
          </a:bodyPr>
          <a:lstStyle/>
          <a:p>
            <a:pPr algn="ctr"/>
            <a:r>
              <a:rPr lang="ru-RU" sz="9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Спасибо за внимание!</a:t>
            </a:r>
            <a:endParaRPr lang="ru-RU"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441954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Цель работы:</a:t>
            </a:r>
            <a:endParaRPr lang="ru-RU" dirty="0"/>
          </a:p>
        </p:txBody>
      </p:sp>
      <p:sp>
        <p:nvSpPr>
          <p:cNvPr id="3" name="Объект 2"/>
          <p:cNvSpPr>
            <a:spLocks noGrp="1"/>
          </p:cNvSpPr>
          <p:nvPr>
            <p:ph idx="1"/>
          </p:nvPr>
        </p:nvSpPr>
        <p:spPr/>
        <p:txBody>
          <a:bodyPr>
            <a:normAutofit/>
          </a:bodyPr>
          <a:lstStyle/>
          <a:p>
            <a:r>
              <a:rPr lang="ru-RU" sz="3200" dirty="0" smtClean="0"/>
              <a:t>Способствовать формированию духовно – нравственных и патриотических качеств воспитанников через знакомство с жизнью и делами святого преподобного Сергия Радонежского – самоотверженного, редкого по силе духа и веры человека.</a:t>
            </a:r>
            <a:endParaRPr lang="ru-RU" sz="3200" dirty="0"/>
          </a:p>
        </p:txBody>
      </p:sp>
    </p:spTree>
    <p:extLst>
      <p:ext uri="{BB962C8B-B14F-4D97-AF65-F5344CB8AC3E}">
        <p14:creationId xmlns:p14="http://schemas.microsoft.com/office/powerpoint/2010/main" val="4020512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Задачи:</a:t>
            </a:r>
            <a:endParaRPr lang="ru-RU" dirty="0"/>
          </a:p>
        </p:txBody>
      </p:sp>
      <p:sp>
        <p:nvSpPr>
          <p:cNvPr id="3" name="Объект 2"/>
          <p:cNvSpPr>
            <a:spLocks noGrp="1"/>
          </p:cNvSpPr>
          <p:nvPr>
            <p:ph idx="1"/>
          </p:nvPr>
        </p:nvSpPr>
        <p:spPr>
          <a:xfrm>
            <a:off x="677334" y="1496291"/>
            <a:ext cx="8596668" cy="4545071"/>
          </a:xfrm>
        </p:spPr>
        <p:txBody>
          <a:bodyPr>
            <a:noAutofit/>
          </a:bodyPr>
          <a:lstStyle/>
          <a:p>
            <a:pPr lvl="0"/>
            <a:r>
              <a:rPr lang="ru-RU" sz="2400" dirty="0"/>
              <a:t>Создание системы работы по ознакомлению детей с жизнью и деятельностью святого преподобного Сергия Радонежского;</a:t>
            </a:r>
          </a:p>
          <a:p>
            <a:pPr lvl="0"/>
            <a:r>
              <a:rPr lang="ru-RU" sz="2400" dirty="0"/>
              <a:t>Формирование таких нравственных качеств личности дошкольника как милосердие, доброта, сопереживание, трудолюбие, уважение к старшим – как определяющие факторы личности;</a:t>
            </a:r>
          </a:p>
          <a:p>
            <a:pPr lvl="0"/>
            <a:r>
              <a:rPr lang="ru-RU" sz="2400" dirty="0"/>
              <a:t>Создание условий для совместной деятельности, сплочения детей;</a:t>
            </a:r>
          </a:p>
          <a:p>
            <a:pPr lvl="0"/>
            <a:r>
              <a:rPr lang="ru-RU" sz="2400" dirty="0"/>
              <a:t>Развитие творческого потенциала и инициативности воспитанников.</a:t>
            </a:r>
          </a:p>
          <a:p>
            <a:pPr marL="0" indent="0">
              <a:buNone/>
            </a:pPr>
            <a:r>
              <a:rPr lang="ru-RU" sz="2400" dirty="0"/>
              <a:t> </a:t>
            </a:r>
          </a:p>
          <a:p>
            <a:endParaRPr lang="ru-RU" sz="2400" dirty="0"/>
          </a:p>
        </p:txBody>
      </p:sp>
    </p:spTree>
    <p:extLst>
      <p:ext uri="{BB962C8B-B14F-4D97-AF65-F5344CB8AC3E}">
        <p14:creationId xmlns:p14="http://schemas.microsoft.com/office/powerpoint/2010/main" val="1404429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7928" y="96983"/>
            <a:ext cx="3962400" cy="1399308"/>
          </a:xfrm>
        </p:spPr>
        <p:txBody>
          <a:bodyPr>
            <a:noAutofit/>
          </a:bodyPr>
          <a:lstStyle/>
          <a:p>
            <a:r>
              <a:rPr lang="ru-RU" b="1" dirty="0"/>
              <a:t>Первый </a:t>
            </a:r>
            <a:r>
              <a:rPr lang="ru-RU" b="1" dirty="0" smtClean="0"/>
              <a:t>урок преподобного </a:t>
            </a:r>
            <a:r>
              <a:rPr lang="ru-RU" b="1" dirty="0"/>
              <a:t>Сергия – урок </a:t>
            </a:r>
            <a:r>
              <a:rPr lang="ru-RU" b="1" dirty="0" smtClean="0"/>
              <a:t>смирения</a:t>
            </a:r>
            <a:endParaRPr lang="ru-RU" b="1" dirty="0"/>
          </a:p>
        </p:txBody>
      </p:sp>
      <p:sp>
        <p:nvSpPr>
          <p:cNvPr id="4" name="Текст 3"/>
          <p:cNvSpPr>
            <a:spLocks noGrp="1"/>
          </p:cNvSpPr>
          <p:nvPr>
            <p:ph type="body" sz="half" idx="2"/>
          </p:nvPr>
        </p:nvSpPr>
        <p:spPr>
          <a:xfrm>
            <a:off x="290947" y="1662544"/>
            <a:ext cx="4059380" cy="4378817"/>
          </a:xfrm>
        </p:spPr>
        <p:txBody>
          <a:bodyPr>
            <a:noAutofit/>
          </a:bodyPr>
          <a:lstStyle/>
          <a:p>
            <a:pPr>
              <a:lnSpc>
                <a:spcPct val="150000"/>
              </a:lnSpc>
            </a:pPr>
            <a:r>
              <a:rPr lang="ru-RU" sz="2200" dirty="0" smtClean="0"/>
              <a:t> </a:t>
            </a:r>
            <a:r>
              <a:rPr lang="ru-RU" sz="2000" b="1" dirty="0">
                <a:latin typeface="Trebuchet MS" panose="020B0603020202020204" pitchFamily="34" charset="0"/>
                <a:cs typeface="Times New Roman" panose="02020603050405020304" pitchFamily="18" charset="0"/>
              </a:rPr>
              <a:t>Дети </a:t>
            </a:r>
            <a:r>
              <a:rPr lang="ru-RU" sz="2000" b="1" dirty="0" smtClean="0">
                <a:latin typeface="Trebuchet MS" panose="020B0603020202020204" pitchFamily="34" charset="0"/>
                <a:cs typeface="Times New Roman" panose="02020603050405020304" pitchFamily="18" charset="0"/>
              </a:rPr>
              <a:t>узнают </a:t>
            </a:r>
            <a:r>
              <a:rPr lang="ru-RU" sz="2000" b="1" dirty="0">
                <a:latin typeface="Trebuchet MS" panose="020B0603020202020204" pitchFamily="34" charset="0"/>
                <a:cs typeface="Times New Roman" panose="02020603050405020304" pitchFamily="18" charset="0"/>
              </a:rPr>
              <a:t>о характере мальчика, о том, как трудно давалось ему учение, как </a:t>
            </a:r>
            <a:r>
              <a:rPr lang="ru-RU" sz="2000" b="1" dirty="0" smtClean="0">
                <a:latin typeface="Trebuchet MS" panose="020B0603020202020204" pitchFamily="34" charset="0"/>
                <a:cs typeface="Times New Roman" panose="02020603050405020304" pitchFamily="18" charset="0"/>
              </a:rPr>
              <a:t>он горячо молился, </a:t>
            </a:r>
            <a:r>
              <a:rPr lang="ru-RU" sz="2000" b="1" dirty="0">
                <a:latin typeface="Trebuchet MS" panose="020B0603020202020204" pitchFamily="34" charset="0"/>
                <a:cs typeface="Times New Roman" panose="02020603050405020304" pitchFamily="18" charset="0"/>
              </a:rPr>
              <a:t>просил у Бога </a:t>
            </a:r>
            <a:r>
              <a:rPr lang="ru-RU" sz="2000" b="1" dirty="0" smtClean="0">
                <a:latin typeface="Trebuchet MS" panose="020B0603020202020204" pitchFamily="34" charset="0"/>
                <a:cs typeface="Times New Roman" panose="02020603050405020304" pitchFamily="18" charset="0"/>
              </a:rPr>
              <a:t>помощи</a:t>
            </a:r>
            <a:r>
              <a:rPr lang="ru-RU" sz="2000" b="1" dirty="0">
                <a:latin typeface="Trebuchet MS" panose="020B0603020202020204" pitchFamily="34" charset="0"/>
                <a:cs typeface="Times New Roman" panose="02020603050405020304" pitchFamily="18" charset="0"/>
              </a:rPr>
              <a:t> </a:t>
            </a:r>
            <a:r>
              <a:rPr lang="ru-RU" sz="2000" b="1" dirty="0" smtClean="0">
                <a:latin typeface="Trebuchet MS" panose="020B0603020202020204" pitchFamily="34" charset="0"/>
                <a:cs typeface="Times New Roman" panose="02020603050405020304" pitchFamily="18" charset="0"/>
              </a:rPr>
              <a:t>и чудесным образом получил ее.</a:t>
            </a:r>
          </a:p>
          <a:p>
            <a:pPr>
              <a:lnSpc>
                <a:spcPct val="150000"/>
              </a:lnSpc>
            </a:pPr>
            <a:r>
              <a:rPr lang="ru-RU" sz="2000" b="1" dirty="0" smtClean="0">
                <a:latin typeface="Trebuchet MS" panose="020B0603020202020204" pitchFamily="34" charset="0"/>
                <a:cs typeface="Times New Roman" panose="02020603050405020304" pitchFamily="18" charset="0"/>
              </a:rPr>
              <a:t>Формируется понятие – «смирение» - </a:t>
            </a:r>
            <a:r>
              <a:rPr lang="ru-RU" sz="2000" b="1" dirty="0">
                <a:latin typeface="Trebuchet MS" panose="020B0603020202020204" pitchFamily="34" charset="0"/>
                <a:cs typeface="Times New Roman" panose="02020603050405020304" pitchFamily="18" charset="0"/>
              </a:rPr>
              <a:t>э</a:t>
            </a:r>
            <a:r>
              <a:rPr lang="ru-RU" sz="2000" b="1" dirty="0" smtClean="0">
                <a:latin typeface="Trebuchet MS" panose="020B0603020202020204" pitchFamily="34" charset="0"/>
                <a:cs typeface="Times New Roman" panose="02020603050405020304" pitchFamily="18" charset="0"/>
              </a:rPr>
              <a:t>то добродетель</a:t>
            </a:r>
            <a:r>
              <a:rPr lang="ru-RU" sz="2000" b="1" dirty="0">
                <a:latin typeface="Trebuchet MS" panose="020B0603020202020204" pitchFamily="34" charset="0"/>
                <a:cs typeface="Times New Roman" panose="02020603050405020304" pitchFamily="18" charset="0"/>
              </a:rPr>
              <a:t> </a:t>
            </a:r>
            <a:r>
              <a:rPr lang="ru-RU" sz="2000" b="1" dirty="0" smtClean="0">
                <a:latin typeface="Trebuchet MS" panose="020B0603020202020204" pitchFamily="34" charset="0"/>
                <a:cs typeface="Times New Roman" panose="02020603050405020304" pitchFamily="18" charset="0"/>
              </a:rPr>
              <a:t>противоположная гордости.</a:t>
            </a:r>
            <a:endParaRPr lang="ru-RU" sz="2000" b="1" dirty="0">
              <a:latin typeface="Trebuchet MS" panose="020B0603020202020204" pitchFamily="34" charset="0"/>
              <a:cs typeface="Times New Roman" panose="02020603050405020304" pitchFamily="18" charset="0"/>
            </a:endParaRPr>
          </a:p>
        </p:txBody>
      </p:sp>
      <p:pic>
        <p:nvPicPr>
          <p:cNvPr id="9" name="Рисунок 8"/>
          <p:cNvPicPr>
            <a:picLocks noGrp="1" noChangeAspect="1"/>
          </p:cNvPicPr>
          <p:nvPr>
            <p:ph type="pic" idx="1"/>
          </p:nvPr>
        </p:nvPicPr>
        <p:blipFill>
          <a:blip r:embed="rId2">
            <a:extLst>
              <a:ext uri="{28A0092B-C50C-407E-A947-70E740481C1C}">
                <a14:useLocalDpi xmlns:a14="http://schemas.microsoft.com/office/drawing/2010/main" val="0"/>
              </a:ext>
            </a:extLst>
          </a:blip>
          <a:srcRect t="5574" b="5574"/>
          <a:stretch>
            <a:fillRect/>
          </a:stretch>
        </p:blipFill>
        <p:spPr>
          <a:xfrm>
            <a:off x="4447309" y="96982"/>
            <a:ext cx="5638799" cy="6608618"/>
          </a:xfrm>
          <a:prstGeom prst="rect">
            <a:avLst/>
          </a:prstGeom>
        </p:spPr>
      </p:pic>
    </p:spTree>
    <p:extLst>
      <p:ext uri="{BB962C8B-B14F-4D97-AF65-F5344CB8AC3E}">
        <p14:creationId xmlns:p14="http://schemas.microsoft.com/office/powerpoint/2010/main" val="3394655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b="1" dirty="0" smtClean="0">
                <a:solidFill>
                  <a:schemeClr val="tx1"/>
                </a:solidFill>
                <a:latin typeface="Trebuchet MS" panose="020B0603020202020204" pitchFamily="34" charset="0"/>
                <a:cs typeface="Times New Roman" panose="02020603050405020304" pitchFamily="18" charset="0"/>
              </a:rPr>
              <a:t>Проводятся </a:t>
            </a:r>
            <a:r>
              <a:rPr lang="ru-RU" sz="2400" b="1" dirty="0">
                <a:solidFill>
                  <a:schemeClr val="tx1"/>
                </a:solidFill>
                <a:latin typeface="Trebuchet MS" panose="020B0603020202020204" pitchFamily="34" charset="0"/>
                <a:cs typeface="Times New Roman" panose="02020603050405020304" pitchFamily="18" charset="0"/>
              </a:rPr>
              <a:t>дидактические игры</a:t>
            </a:r>
            <a:r>
              <a:rPr lang="ru-RU" sz="2400" b="1" dirty="0" smtClean="0">
                <a:solidFill>
                  <a:schemeClr val="tx1"/>
                </a:solidFill>
                <a:latin typeface="Trebuchet MS" panose="020B0603020202020204" pitchFamily="34" charset="0"/>
                <a:cs typeface="Times New Roman" panose="02020603050405020304" pitchFamily="18" charset="0"/>
              </a:rPr>
              <a:t>:</a:t>
            </a:r>
            <a:br>
              <a:rPr lang="ru-RU" sz="2400" b="1" dirty="0" smtClean="0">
                <a:solidFill>
                  <a:schemeClr val="tx1"/>
                </a:solidFill>
                <a:latin typeface="Trebuchet MS" panose="020B0603020202020204" pitchFamily="34" charset="0"/>
                <a:cs typeface="Times New Roman" panose="02020603050405020304" pitchFamily="18" charset="0"/>
              </a:rPr>
            </a:br>
            <a:r>
              <a:rPr lang="ru-RU" sz="2400" b="1" dirty="0" smtClean="0">
                <a:solidFill>
                  <a:schemeClr val="tx1"/>
                </a:solidFill>
                <a:latin typeface="Trebuchet MS" panose="020B0603020202020204" pitchFamily="34" charset="0"/>
                <a:cs typeface="Times New Roman" panose="02020603050405020304" pitchFamily="18" charset="0"/>
              </a:rPr>
              <a:t> </a:t>
            </a:r>
            <a:r>
              <a:rPr lang="ru-RU" sz="2400" b="1" dirty="0">
                <a:solidFill>
                  <a:schemeClr val="tx1"/>
                </a:solidFill>
                <a:latin typeface="Trebuchet MS" panose="020B0603020202020204" pitchFamily="34" charset="0"/>
                <a:cs typeface="Times New Roman" panose="02020603050405020304" pitchFamily="18" charset="0"/>
              </a:rPr>
              <a:t>«Буква моего имени», «Сложи картинку «Азбука». </a:t>
            </a:r>
          </a:p>
        </p:txBody>
      </p:sp>
      <p:sp>
        <p:nvSpPr>
          <p:cNvPr id="3" name="Текст 2"/>
          <p:cNvSpPr>
            <a:spLocks noGrp="1"/>
          </p:cNvSpPr>
          <p:nvPr>
            <p:ph type="body" idx="1"/>
          </p:nvPr>
        </p:nvSpPr>
        <p:spPr/>
        <p:txBody>
          <a:bodyPr/>
          <a:lstStyle/>
          <a:p>
            <a:endParaRPr lang="ru-RU" dirty="0"/>
          </a:p>
        </p:txBody>
      </p:sp>
      <p:sp>
        <p:nvSpPr>
          <p:cNvPr id="5" name="Текст 4"/>
          <p:cNvSpPr>
            <a:spLocks noGrp="1"/>
          </p:cNvSpPr>
          <p:nvPr>
            <p:ph type="body" sz="quarter" idx="3"/>
          </p:nvPr>
        </p:nvSpPr>
        <p:spPr/>
        <p:txBody>
          <a:bodyPr/>
          <a:lstStyle/>
          <a:p>
            <a:endParaRPr lang="ru-RU" dirty="0"/>
          </a:p>
        </p:txBody>
      </p:sp>
      <p:pic>
        <p:nvPicPr>
          <p:cNvPr id="7"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5744" y="1468581"/>
            <a:ext cx="4652913" cy="5098473"/>
          </a:xfrm>
        </p:spPr>
      </p:pic>
      <p:pic>
        <p:nvPicPr>
          <p:cNvPr id="8" name="Объект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430982" y="1468582"/>
            <a:ext cx="4530436" cy="5098472"/>
          </a:xfrm>
        </p:spPr>
      </p:pic>
    </p:spTree>
    <p:extLst>
      <p:ext uri="{BB962C8B-B14F-4D97-AF65-F5344CB8AC3E}">
        <p14:creationId xmlns:p14="http://schemas.microsoft.com/office/powerpoint/2010/main" val="2397913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4691"/>
            <a:ext cx="8816802" cy="1805709"/>
          </a:xfrm>
        </p:spPr>
        <p:txBody>
          <a:bodyPr>
            <a:noAutofit/>
          </a:bodyPr>
          <a:lstStyle/>
          <a:p>
            <a:pPr algn="just"/>
            <a:r>
              <a:rPr lang="ru-RU" sz="2400" dirty="0" smtClean="0">
                <a:solidFill>
                  <a:schemeClr val="tx1"/>
                </a:solidFill>
                <a:latin typeface="Trebuchet MS" panose="020B0603020202020204" pitchFamily="34" charset="0"/>
                <a:cs typeface="Times New Roman" panose="02020603050405020304" pitchFamily="18" charset="0"/>
              </a:rPr>
              <a:t>         Знакомимся </a:t>
            </a:r>
            <a:r>
              <a:rPr lang="ru-RU" sz="2400" dirty="0">
                <a:solidFill>
                  <a:schemeClr val="tx1"/>
                </a:solidFill>
                <a:latin typeface="Trebuchet MS" panose="020B0603020202020204" pitchFamily="34" charset="0"/>
                <a:cs typeface="Times New Roman" panose="02020603050405020304" pitchFamily="18" charset="0"/>
              </a:rPr>
              <a:t>с некоторыми церковно – славянскими буквами, </a:t>
            </a:r>
            <a:r>
              <a:rPr lang="ru-RU" sz="2400" dirty="0" smtClean="0">
                <a:solidFill>
                  <a:schemeClr val="tx1"/>
                </a:solidFill>
                <a:latin typeface="Trebuchet MS" panose="020B0603020202020204" pitchFamily="34" charset="0"/>
                <a:cs typeface="Times New Roman" panose="02020603050405020304" pitchFamily="18" charset="0"/>
              </a:rPr>
              <a:t>узнаём </a:t>
            </a:r>
            <a:r>
              <a:rPr lang="ru-RU" sz="2400" dirty="0">
                <a:solidFill>
                  <a:schemeClr val="tx1"/>
                </a:solidFill>
                <a:latin typeface="Trebuchet MS" panose="020B0603020202020204" pitchFamily="34" charset="0"/>
                <a:cs typeface="Times New Roman" panose="02020603050405020304" pitchFamily="18" charset="0"/>
              </a:rPr>
              <a:t>их названия, </a:t>
            </a:r>
            <a:r>
              <a:rPr lang="ru-RU" sz="2400" dirty="0" smtClean="0">
                <a:solidFill>
                  <a:schemeClr val="tx1"/>
                </a:solidFill>
                <a:latin typeface="Trebuchet MS" panose="020B0603020202020204" pitchFamily="34" charset="0"/>
                <a:cs typeface="Times New Roman" panose="02020603050405020304" pitchFamily="18" charset="0"/>
              </a:rPr>
              <a:t>понимаем, </a:t>
            </a:r>
            <a:r>
              <a:rPr lang="ru-RU" sz="2400" dirty="0">
                <a:solidFill>
                  <a:schemeClr val="tx1"/>
                </a:solidFill>
                <a:latin typeface="Trebuchet MS" panose="020B0603020202020204" pitchFamily="34" charset="0"/>
                <a:cs typeface="Times New Roman" panose="02020603050405020304" pitchFamily="18" charset="0"/>
              </a:rPr>
              <a:t>откуда появилось </a:t>
            </a:r>
            <a:r>
              <a:rPr lang="ru-RU" sz="2400" dirty="0" smtClean="0">
                <a:solidFill>
                  <a:schemeClr val="tx1"/>
                </a:solidFill>
                <a:latin typeface="Trebuchet MS" panose="020B0603020202020204" pitchFamily="34" charset="0"/>
                <a:cs typeface="Times New Roman" panose="02020603050405020304" pitchFamily="18" charset="0"/>
              </a:rPr>
              <a:t>название учебника </a:t>
            </a:r>
            <a:r>
              <a:rPr lang="ru-RU" sz="2400" dirty="0">
                <a:solidFill>
                  <a:schemeClr val="tx1"/>
                </a:solidFill>
                <a:latin typeface="Trebuchet MS" panose="020B0603020202020204" pitchFamily="34" charset="0"/>
                <a:cs typeface="Times New Roman" panose="02020603050405020304" pitchFamily="18" charset="0"/>
              </a:rPr>
              <a:t>«Азбука», </a:t>
            </a:r>
            <a:r>
              <a:rPr lang="ru-RU" sz="2400" dirty="0" smtClean="0">
                <a:solidFill>
                  <a:schemeClr val="tx1"/>
                </a:solidFill>
                <a:latin typeface="Trebuchet MS" panose="020B0603020202020204" pitchFamily="34" charset="0"/>
                <a:cs typeface="Times New Roman" panose="02020603050405020304" pitchFamily="18" charset="0"/>
              </a:rPr>
              <a:t>делаем </a:t>
            </a:r>
            <a:r>
              <a:rPr lang="ru-RU" sz="2400" dirty="0">
                <a:solidFill>
                  <a:schemeClr val="tx1"/>
                </a:solidFill>
                <a:latin typeface="Trebuchet MS" panose="020B0603020202020204" pitchFamily="34" charset="0"/>
                <a:cs typeface="Times New Roman" panose="02020603050405020304" pitchFamily="18" charset="0"/>
              </a:rPr>
              <a:t>вывод, что такие буквы сложнее выучить, чем современные, </a:t>
            </a:r>
            <a:r>
              <a:rPr lang="ru-RU" sz="2400" dirty="0" smtClean="0">
                <a:solidFill>
                  <a:schemeClr val="tx1"/>
                </a:solidFill>
                <a:latin typeface="Trebuchet MS" panose="020B0603020202020204" pitchFamily="34" charset="0"/>
                <a:cs typeface="Times New Roman" panose="02020603050405020304" pitchFamily="18" charset="0"/>
              </a:rPr>
              <a:t>рассматриваем </a:t>
            </a:r>
            <a:r>
              <a:rPr lang="ru-RU" sz="2400" dirty="0">
                <a:solidFill>
                  <a:schemeClr val="tx1"/>
                </a:solidFill>
                <a:latin typeface="Trebuchet MS" panose="020B0603020202020204" pitchFamily="34" charset="0"/>
                <a:cs typeface="Times New Roman" panose="02020603050405020304" pitchFamily="18" charset="0"/>
              </a:rPr>
              <a:t>текст псалтири и </a:t>
            </a:r>
            <a:r>
              <a:rPr lang="ru-RU" sz="2400" dirty="0" smtClean="0">
                <a:solidFill>
                  <a:schemeClr val="tx1"/>
                </a:solidFill>
                <a:latin typeface="Trebuchet MS" panose="020B0603020202020204" pitchFamily="34" charset="0"/>
                <a:cs typeface="Times New Roman" panose="02020603050405020304" pitchFamily="18" charset="0"/>
              </a:rPr>
              <a:t>раскрашиваем </a:t>
            </a:r>
            <a:r>
              <a:rPr lang="ru-RU" sz="2400" dirty="0">
                <a:solidFill>
                  <a:schemeClr val="tx1"/>
                </a:solidFill>
                <a:latin typeface="Trebuchet MS" panose="020B0603020202020204" pitchFamily="34" charset="0"/>
                <a:cs typeface="Times New Roman" panose="02020603050405020304" pitchFamily="18" charset="0"/>
              </a:rPr>
              <a:t>необычные буквы. </a:t>
            </a:r>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3434"/>
          <a:stretch/>
        </p:blipFill>
        <p:spPr>
          <a:xfrm>
            <a:off x="677335" y="2036618"/>
            <a:ext cx="8258848" cy="4668982"/>
          </a:xfrm>
          <a:prstGeom prst="rect">
            <a:avLst/>
          </a:prstGeom>
        </p:spPr>
      </p:pic>
    </p:spTree>
    <p:extLst>
      <p:ext uri="{BB962C8B-B14F-4D97-AF65-F5344CB8AC3E}">
        <p14:creationId xmlns:p14="http://schemas.microsoft.com/office/powerpoint/2010/main" val="40945772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6473" y="221673"/>
            <a:ext cx="9670472" cy="1362364"/>
          </a:xfrm>
        </p:spPr>
        <p:txBody>
          <a:bodyPr>
            <a:noAutofit/>
          </a:bodyPr>
          <a:lstStyle/>
          <a:p>
            <a:r>
              <a:rPr lang="ru-RU" sz="2400" dirty="0">
                <a:latin typeface="Trebuchet MS" panose="020B0603020202020204" pitchFamily="34" charset="0"/>
                <a:cs typeface="Times New Roman" panose="02020603050405020304" pitchFamily="18" charset="0"/>
              </a:rPr>
              <a:t> </a:t>
            </a:r>
            <a:r>
              <a:rPr lang="ru-RU" sz="2400" b="1" dirty="0" smtClean="0">
                <a:latin typeface="Trebuchet MS" panose="020B0603020202020204" pitchFamily="34" charset="0"/>
                <a:cs typeface="Times New Roman" panose="02020603050405020304" pitchFamily="18" charset="0"/>
              </a:rPr>
              <a:t>Второй </a:t>
            </a:r>
            <a:r>
              <a:rPr lang="ru-RU" sz="2400" b="1" dirty="0">
                <a:latin typeface="Trebuchet MS" panose="020B0603020202020204" pitchFamily="34" charset="0"/>
                <a:cs typeface="Times New Roman" panose="02020603050405020304" pitchFamily="18" charset="0"/>
              </a:rPr>
              <a:t>урок – </a:t>
            </a:r>
            <a:r>
              <a:rPr lang="ru-RU" sz="2400" b="1" dirty="0" smtClean="0">
                <a:latin typeface="Trebuchet MS" panose="020B0603020202020204" pitchFamily="34" charset="0"/>
                <a:cs typeface="Times New Roman" panose="02020603050405020304" pitchFamily="18" charset="0"/>
              </a:rPr>
              <a:t>урок послушания</a:t>
            </a:r>
            <a:r>
              <a:rPr lang="ru-RU" sz="2400" dirty="0" smtClean="0">
                <a:latin typeface="Trebuchet MS" panose="020B0603020202020204" pitchFamily="34" charset="0"/>
                <a:cs typeface="Times New Roman" panose="02020603050405020304" pitchFamily="18" charset="0"/>
              </a:rPr>
              <a:t/>
            </a:r>
            <a:br>
              <a:rPr lang="ru-RU" sz="2400" dirty="0" smtClean="0">
                <a:latin typeface="Trebuchet MS" panose="020B0603020202020204" pitchFamily="34" charset="0"/>
                <a:cs typeface="Times New Roman" panose="02020603050405020304" pitchFamily="18" charset="0"/>
              </a:rPr>
            </a:br>
            <a:r>
              <a:rPr lang="ru-RU" sz="2400" dirty="0" smtClean="0">
                <a:solidFill>
                  <a:schemeClr val="tx1"/>
                </a:solidFill>
                <a:latin typeface="Trebuchet MS" panose="020B0603020202020204" pitchFamily="34" charset="0"/>
                <a:cs typeface="Times New Roman" panose="02020603050405020304" pitchFamily="18" charset="0"/>
              </a:rPr>
              <a:t>Рассматриваем </a:t>
            </a:r>
            <a:r>
              <a:rPr lang="ru-RU" sz="2400" dirty="0">
                <a:solidFill>
                  <a:schemeClr val="tx1"/>
                </a:solidFill>
                <a:latin typeface="Trebuchet MS" panose="020B0603020202020204" pitchFamily="34" charset="0"/>
                <a:cs typeface="Times New Roman" panose="02020603050405020304" pitchFamily="18" charset="0"/>
              </a:rPr>
              <a:t>и </a:t>
            </a:r>
            <a:r>
              <a:rPr lang="ru-RU" sz="2400" dirty="0" smtClean="0">
                <a:solidFill>
                  <a:schemeClr val="tx1"/>
                </a:solidFill>
                <a:latin typeface="Trebuchet MS" panose="020B0603020202020204" pitchFamily="34" charset="0"/>
                <a:cs typeface="Times New Roman" panose="02020603050405020304" pitchFamily="18" charset="0"/>
              </a:rPr>
              <a:t>обсуждаем два плаката, </a:t>
            </a:r>
            <a:r>
              <a:rPr lang="ru-RU" sz="2400" dirty="0">
                <a:solidFill>
                  <a:schemeClr val="tx1"/>
                </a:solidFill>
                <a:latin typeface="Trebuchet MS" panose="020B0603020202020204" pitchFamily="34" charset="0"/>
                <a:cs typeface="Times New Roman" panose="02020603050405020304" pitchFamily="18" charset="0"/>
              </a:rPr>
              <a:t>на которых изображены семья преподобного Сергия и современная семья</a:t>
            </a:r>
            <a:r>
              <a:rPr lang="ru-RU" sz="2400" dirty="0" smtClean="0">
                <a:solidFill>
                  <a:schemeClr val="tx1"/>
                </a:solidFill>
                <a:latin typeface="Trebuchet MS" panose="020B0603020202020204" pitchFamily="34" charset="0"/>
                <a:cs typeface="Times New Roman" panose="02020603050405020304" pitchFamily="18" charset="0"/>
              </a:rPr>
              <a:t>.</a:t>
            </a:r>
            <a:r>
              <a:rPr lang="ru-RU" sz="2400" dirty="0">
                <a:solidFill>
                  <a:schemeClr val="tx1"/>
                </a:solidFill>
                <a:latin typeface="Trebuchet MS" panose="020B0603020202020204" pitchFamily="34" charset="0"/>
                <a:cs typeface="Times New Roman" panose="02020603050405020304" pitchFamily="18" charset="0"/>
              </a:rPr>
              <a:t> </a:t>
            </a:r>
            <a:r>
              <a:rPr lang="ru-RU" sz="2400" dirty="0" smtClean="0">
                <a:solidFill>
                  <a:schemeClr val="tx1"/>
                </a:solidFill>
                <a:latin typeface="Trebuchet MS" panose="020B0603020202020204" pitchFamily="34" charset="0"/>
                <a:cs typeface="Times New Roman" panose="02020603050405020304" pitchFamily="18" charset="0"/>
              </a:rPr>
              <a:t>Разбираем </a:t>
            </a:r>
            <a:r>
              <a:rPr lang="ru-RU" sz="2400" dirty="0">
                <a:solidFill>
                  <a:schemeClr val="tx1"/>
                </a:solidFill>
                <a:latin typeface="Trebuchet MS" panose="020B0603020202020204" pitchFamily="34" charset="0"/>
                <a:cs typeface="Times New Roman" panose="02020603050405020304" pitchFamily="18" charset="0"/>
              </a:rPr>
              <a:t>смысл пословиц «Кто родителей почитает, тот во веки не погибает», «Маму с папой почитать, значит горя не знать».</a:t>
            </a: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26472" y="2466109"/>
            <a:ext cx="3604829" cy="4253346"/>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8982" y="2632363"/>
            <a:ext cx="5375563" cy="3754581"/>
          </a:xfrm>
        </p:spPr>
      </p:pic>
    </p:spTree>
    <p:extLst>
      <p:ext uri="{BB962C8B-B14F-4D97-AF65-F5344CB8AC3E}">
        <p14:creationId xmlns:p14="http://schemas.microsoft.com/office/powerpoint/2010/main" val="1631948284"/>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260</TotalTime>
  <Words>1500</Words>
  <Application>Microsoft Office PowerPoint</Application>
  <PresentationFormat>Широкоэкранный</PresentationFormat>
  <Paragraphs>65</Paragraphs>
  <Slides>32</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32</vt:i4>
      </vt:variant>
    </vt:vector>
  </HeadingPairs>
  <TitlesOfParts>
    <vt:vector size="38" baseType="lpstr">
      <vt:lpstr>Arial</vt:lpstr>
      <vt:lpstr>Calibri</vt:lpstr>
      <vt:lpstr>Times New Roman</vt:lpstr>
      <vt:lpstr>Trebuchet MS</vt:lpstr>
      <vt:lpstr>Wingdings 3</vt:lpstr>
      <vt:lpstr>Аспект</vt:lpstr>
      <vt:lpstr>Презентация PowerPoint</vt:lpstr>
      <vt:lpstr>Презентация PowerPoint</vt:lpstr>
      <vt:lpstr>     Жизнь святого преподобного Сергия Радонежского – это настоящие уроки нравственности для любого христианина. Обращение к этим урокам позволяет решить важную педагогическую проблему – восстановление ценности нравственного идеала. Знакомство с путем восхождения отрока Варфоломея к преподобию Сергия Радонежского – это познание пути святости простого человека. Восхождение имело ступени: смирение, послушание, терпение, доброе отношение к ближним, трудолюбие, скромность, любовь к Родине, - которые мы называем уроками.</vt:lpstr>
      <vt:lpstr>Цель работы:</vt:lpstr>
      <vt:lpstr>Задачи:</vt:lpstr>
      <vt:lpstr>Первый урок преподобного Сергия – урок смирения</vt:lpstr>
      <vt:lpstr>Проводятся дидактические игры:  «Буква моего имени», «Сложи картинку «Азбука». </vt:lpstr>
      <vt:lpstr>         Знакомимся с некоторыми церковно – славянскими буквами, узнаём их названия, понимаем, откуда появилось название учебника «Азбука», делаем вывод, что такие буквы сложнее выучить, чем современные, рассматриваем текст псалтири и раскрашиваем необычные буквы. </vt:lpstr>
      <vt:lpstr> Второй урок – урок послушания Рассматриваем и обсуждаем два плаката, на которых изображены семья преподобного Сергия и современная семья. Разбираем смысл пословиц «Кто родителей почитает, тот во веки не погибает», «Маму с папой почитать, значит горя не знать».</vt:lpstr>
      <vt:lpstr>Добрые дети всегда послушны родителям и охотно им помогают. Ребята рассказывают про свою семью, о том, как они заботятся о своих родителях, кто чем помогает по хозяйству. Играем в игры «Варим суп и компот», «Веселая уборка».   </vt:lpstr>
      <vt:lpstr> Третий урок – урок терпения и верности выбранному пути</vt:lpstr>
      <vt:lpstr>      Читаем и обсуждаем книгу С. Струкова «Притчи Радонежского леса». Дети узнают о том, что дикие звери приходили к святому и не боялись его, как преподобный Сергий делил свой кусок хлеба пополам с медведем. В этот раз преподобный Сергий учит нас терпеливо преодолевать трудности и с любовью относиться к Божьему миру (беречь и любить природу, видеть ее красоту). Терпение и верность мы видим в преодолении всех трудных условий пустынножительства ради желания послужить Богу.</vt:lpstr>
      <vt:lpstr>Играем в подвижные и музыкальные игры «Лиса и зайцы», «На полянку прибежали мишки и зайчата». </vt:lpstr>
      <vt:lpstr> Четвертый урок – урок необычайного трудолюбия. Когда люди селились в новом месте, то строили не только для себя жилища, но и дом Божий – храм. Также поступил и наш преподобный. </vt:lpstr>
      <vt:lpstr>   Делаем вывод, что только очень трудолюбивый человек мог в одиночку справиться с такой работой.  В лесу было очень тяжело, но горячая вера, молитва и помощь Божия сопутствовали ему. </vt:lpstr>
      <vt:lpstr>      С молитвой на устах, с работаю в руках – так жил святой  Сергий. Так через сотни лет учит нас преподобный не роптать,  а трудиться и преодолевать трудности.</vt:lpstr>
      <vt:lpstr>Прошло время, потянулись к смиренному и трудолюбивому пустыннику люди, стремившиеся послужить Богу всей своей жизнью. Они просили разрешения поселиться рядом с ним.  На нашей панораме добавляются домики возле храма. Так образовался монастырь. </vt:lpstr>
      <vt:lpstr>Рассматриваем и обсуждаем картинки  с изображением монастырей</vt:lpstr>
      <vt:lpstr>Делаем вывод, что молитва и труд составляют основу жизни монахов. </vt:lpstr>
      <vt:lpstr> Пятый урок – урок скромности</vt:lpstr>
      <vt:lpstr>     Сергий Радонежский жил очень скромно. Однажды к нему пришел крестьянин, а в это время святой работал на огороде. Когда крестьянину на него указали, то он не поверил монахам и огорчился, что не увидел преподобного Сергия. Но тут в монастырь приехал князь, и крестьянин увидел, что князь берет благословение у того старца, которого он назвал нищим. Крестьянин раскаялся в своем поступке, и преподобный его утешил. Этот сюжет смотрим в мультипликационном варианте на телеканале «Доброе слово». Делаем выводы, что хвастаться и считать себя лучше других неправильно; нельзя судить о человеке по одежде.</vt:lpstr>
      <vt:lpstr>Сергий Радонежский учит нас еще и патриотизму, любви к Родине. Его имя тесно связано с Куликовской битвой. Этот урок важен, потому что без патриотизма невозможно сохранение самого народа, его культуры и самостоятельного бытия. </vt:lpstr>
      <vt:lpstr>    Объясняю детям, что святой не ценил земные блага, а больше думал о душе, о Боге и о Родине . По словам одного современника, Сергий «тихими и кроткими словами» мог действовать на самые загрубелые и ожесточенные сердца, очень часто примирял враждующих между собой князей, уговаривая их подчиниться Великому князю Московскому, благодаря преподобному ко дню Куликовской битвы почти все русские князья признали главенство Дмитрия Ивановича. На этом примере дети учатся решать свои проблемы не кулаками и руганью, а мирными переговорами.  </vt:lpstr>
      <vt:lpstr>    Благословение преподобным Сергием Великого князя Дмитрия на битву с Мамаем считалось залогом победы над супостатами, вселило надежду в сердца русских людей и поколебало желание тех, кто готов бол встать вместе с Мамаем против Великого князя. Этот эпизод показывает, что святому Сергию не были чужды нужды и беды Отечества.  </vt:lpstr>
      <vt:lpstr>   Для наглядности при знакомстве с этой исторической вехой в жизни преподобного Сергия на нашей панораме развернулась Куликовская битва. Мальчики, исполненные патриотических чувств, облачились в богатырские шлемы. </vt:lpstr>
      <vt:lpstr>    Ещё дети узнали, почему некоторых святых называют преподобными, о том, что сама Пресвятая Богородица являлась святому Сергию, как сослужил ему Ангел Божий, о чудесном видении множества птиц. </vt:lpstr>
      <vt:lpstr>   Вместе решили, что мы тоже хотим быть учениками святого преподобного Сергия Радонежского и будем стараться помнить и выполнять то, чему он нас научил. В знак этого, сделали бумажных птичек.  </vt:lpstr>
      <vt:lpstr>     Лавра – большой монастырский комплекс - вот чем стало через много лет пустынное и уединенное место духовных подвигов святого преподобного Сергия. Там, где был лес сейчас стоит красивый город Сергиев Посад и находится сердце православной России Троице – Сергиева лавра. </vt:lpstr>
      <vt:lpstr>   Множество людей посещают Лавру, чтобы прикоснуться к святыням, обрести душевный покой. Так было на протяжении многих веков и так будет всегда, пока жива Русь. Дети совершили виртуальную экскурсию в это святое место, были впечатлены красотой и величественностью монастыря, рассуждали, почему произошли такие изменения. </vt:lpstr>
      <vt:lpstr>     Вот так, не поучая, а просто знакомя ребят с жизнью святого преподобного Сергия Радонежского, воспитатель сможет посеять в детские души семена смирения, терпения, послушания, трудолюбия, справедливости, нравственной чистоты и любви к Родине, приносящие истинную радость. Дети стали больше обращать внимание на богатство, красоту и разнообразие мира природы, понимать необходимость бережного отношения ко всему живому. Кроме этого, такая деятельность расширяет кругозор дошкольников, служит интеграционной моделью во все образовательные области дошкольной педагогики.  Вознесшись душой к Богу, святой Сергий продолжает переживать за свой народ и молиться за него. Каждая страница жизни преподобного – это не только пример для подражания, но и образец духовного и нравственного воспитания наших детей. </vt:lpstr>
      <vt:lpstr>ЛИТЕРАТУРА</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ASUS</cp:lastModifiedBy>
  <cp:revision>30</cp:revision>
  <dcterms:created xsi:type="dcterms:W3CDTF">2022-11-28T17:26:15Z</dcterms:created>
  <dcterms:modified xsi:type="dcterms:W3CDTF">2022-12-01T15:16:01Z</dcterms:modified>
</cp:coreProperties>
</file>